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 id="2147483689" r:id="rId2"/>
    <p:sldMasterId id="2147483696" r:id="rId3"/>
  </p:sldMasterIdLst>
  <p:notesMasterIdLst>
    <p:notesMasterId r:id="rId45"/>
  </p:notesMasterIdLst>
  <p:handoutMasterIdLst>
    <p:handoutMasterId r:id="rId46"/>
  </p:handoutMasterIdLst>
  <p:sldIdLst>
    <p:sldId id="601" r:id="rId4"/>
    <p:sldId id="667" r:id="rId5"/>
    <p:sldId id="673" r:id="rId6"/>
    <p:sldId id="674" r:id="rId7"/>
    <p:sldId id="635" r:id="rId8"/>
    <p:sldId id="660" r:id="rId9"/>
    <p:sldId id="676" r:id="rId10"/>
    <p:sldId id="662" r:id="rId11"/>
    <p:sldId id="661" r:id="rId12"/>
    <p:sldId id="681" r:id="rId13"/>
    <p:sldId id="680" r:id="rId14"/>
    <p:sldId id="636" r:id="rId15"/>
    <p:sldId id="634" r:id="rId16"/>
    <p:sldId id="637" r:id="rId17"/>
    <p:sldId id="655" r:id="rId18"/>
    <p:sldId id="653" r:id="rId19"/>
    <p:sldId id="638" r:id="rId20"/>
    <p:sldId id="679" r:id="rId21"/>
    <p:sldId id="640" r:id="rId22"/>
    <p:sldId id="648" r:id="rId23"/>
    <p:sldId id="643" r:id="rId24"/>
    <p:sldId id="656" r:id="rId25"/>
    <p:sldId id="657" r:id="rId26"/>
    <p:sldId id="644" r:id="rId27"/>
    <p:sldId id="645" r:id="rId28"/>
    <p:sldId id="647" r:id="rId29"/>
    <p:sldId id="675" r:id="rId30"/>
    <p:sldId id="394" r:id="rId31"/>
    <p:sldId id="659" r:id="rId32"/>
    <p:sldId id="669" r:id="rId33"/>
    <p:sldId id="670" r:id="rId34"/>
    <p:sldId id="663" r:id="rId35"/>
    <p:sldId id="664" r:id="rId36"/>
    <p:sldId id="665" r:id="rId37"/>
    <p:sldId id="658" r:id="rId38"/>
    <p:sldId id="650" r:id="rId39"/>
    <p:sldId id="612" r:id="rId40"/>
    <p:sldId id="654" r:id="rId41"/>
    <p:sldId id="677" r:id="rId42"/>
    <p:sldId id="678" r:id="rId43"/>
    <p:sldId id="671" r:id="rId44"/>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phisticated Business" id="{58BEDF31-0425-40C4-87B2-EBC1798A92EE}">
          <p14:sldIdLst>
            <p14:sldId id="601"/>
            <p14:sldId id="667"/>
            <p14:sldId id="673"/>
            <p14:sldId id="674"/>
            <p14:sldId id="635"/>
            <p14:sldId id="660"/>
            <p14:sldId id="676"/>
            <p14:sldId id="662"/>
            <p14:sldId id="661"/>
            <p14:sldId id="681"/>
            <p14:sldId id="680"/>
            <p14:sldId id="636"/>
            <p14:sldId id="634"/>
            <p14:sldId id="637"/>
            <p14:sldId id="655"/>
            <p14:sldId id="653"/>
            <p14:sldId id="638"/>
            <p14:sldId id="679"/>
            <p14:sldId id="640"/>
            <p14:sldId id="648"/>
            <p14:sldId id="643"/>
            <p14:sldId id="656"/>
            <p14:sldId id="657"/>
            <p14:sldId id="644"/>
            <p14:sldId id="645"/>
            <p14:sldId id="647"/>
            <p14:sldId id="675"/>
            <p14:sldId id="394"/>
            <p14:sldId id="659"/>
            <p14:sldId id="669"/>
            <p14:sldId id="670"/>
            <p14:sldId id="663"/>
            <p14:sldId id="664"/>
            <p14:sldId id="665"/>
            <p14:sldId id="658"/>
            <p14:sldId id="650"/>
            <p14:sldId id="612"/>
            <p14:sldId id="654"/>
            <p14:sldId id="677"/>
            <p14:sldId id="678"/>
            <p14:sldId id="671"/>
          </p14:sldIdLst>
        </p14:section>
      </p14:sectionLst>
    </p:ext>
    <p:ext uri="{EFAFB233-063F-42B5-8137-9DF3F51BA10A}">
      <p15:sldGuideLst xmlns:p15="http://schemas.microsoft.com/office/powerpoint/2012/main">
        <p15:guide id="1" orient="horz" pos="1098">
          <p15:clr>
            <a:srgbClr val="A4A3A4"/>
          </p15:clr>
        </p15:guide>
        <p15:guide id="2" pos="5551">
          <p15:clr>
            <a:srgbClr val="A4A3A4"/>
          </p15:clr>
        </p15:guide>
        <p15:guide id="3" pos="2882">
          <p15:clr>
            <a:srgbClr val="A4A3A4"/>
          </p15:clr>
        </p15:guide>
        <p15:guide id="4" pos="193">
          <p15:clr>
            <a:srgbClr val="A4A3A4"/>
          </p15:clr>
        </p15:guide>
        <p15:guide id="5" orient="horz">
          <p15:clr>
            <a:srgbClr val="A4A3A4"/>
          </p15:clr>
        </p15:guide>
        <p15:guide id="6" pos="2834">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Neat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9F2C"/>
    <a:srgbClr val="F6B222"/>
    <a:srgbClr val="000033"/>
    <a:srgbClr val="D03723"/>
    <a:srgbClr val="4697CB"/>
    <a:srgbClr val="43A5DA"/>
    <a:srgbClr val="FFFFFF"/>
    <a:srgbClr val="FFA02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autoAdjust="0"/>
    <p:restoredTop sz="85863" autoAdjust="0"/>
  </p:normalViewPr>
  <p:slideViewPr>
    <p:cSldViewPr snapToGrid="0" snapToObjects="1">
      <p:cViewPr varScale="1">
        <p:scale>
          <a:sx n="99" d="100"/>
          <a:sy n="99" d="100"/>
        </p:scale>
        <p:origin x="2104" y="176"/>
      </p:cViewPr>
      <p:guideLst>
        <p:guide orient="horz" pos="1098"/>
        <p:guide pos="5551"/>
        <p:guide pos="2882"/>
        <p:guide pos="193"/>
        <p:guide orient="horz"/>
        <p:guide pos="2834"/>
      </p:guideLst>
    </p:cSldViewPr>
  </p:slideViewPr>
  <p:outlineViewPr>
    <p:cViewPr>
      <p:scale>
        <a:sx n="33" d="100"/>
        <a:sy n="33" d="100"/>
      </p:scale>
      <p:origin x="0" y="3056"/>
    </p:cViewPr>
  </p:outlineViewPr>
  <p:notesTextViewPr>
    <p:cViewPr>
      <p:scale>
        <a:sx n="3" d="2"/>
        <a:sy n="3" d="2"/>
      </p:scale>
      <p:origin x="0" y="0"/>
    </p:cViewPr>
  </p:notesTextViewPr>
  <p:sorterViewPr>
    <p:cViewPr>
      <p:scale>
        <a:sx n="45" d="100"/>
        <a:sy n="45" d="100"/>
      </p:scale>
      <p:origin x="0" y="0"/>
    </p:cViewPr>
  </p:sorterViewPr>
  <p:notesViewPr>
    <p:cSldViewPr snapToGrid="0" snapToObjects="1">
      <p:cViewPr varScale="1">
        <p:scale>
          <a:sx n="136" d="100"/>
          <a:sy n="136" d="100"/>
        </p:scale>
        <p:origin x="-4864" y="-104"/>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Users\ajhatt\Foundry-UPO\_UP-stats\user%20stats%20for%20updat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'onsite and remote'!$C$4</c:f>
              <c:strCache>
                <c:ptCount val="1"/>
                <c:pt idx="0">
                  <c:v>Onsite</c:v>
                </c:pt>
              </c:strCache>
            </c:strRef>
          </c:tx>
          <c:spPr>
            <a:solidFill>
              <a:srgbClr val="4698CB"/>
            </a:solidFill>
            <a:ln>
              <a:noFill/>
            </a:ln>
            <a:effectLst/>
          </c:spPr>
          <c:invertIfNegative val="0"/>
          <c:cat>
            <c:strRef>
              <c:f>'onsite and remote'!$B$5:$B$26</c:f>
              <c:strCache>
                <c:ptCount val="22"/>
                <c:pt idx="0">
                  <c:v>MF</c:v>
                </c:pt>
                <c:pt idx="1">
                  <c:v>NCEM</c:v>
                </c:pt>
                <c:pt idx="3">
                  <c:v>MF</c:v>
                </c:pt>
                <c:pt idx="4">
                  <c:v>NCEM</c:v>
                </c:pt>
                <c:pt idx="6">
                  <c:v>MF</c:v>
                </c:pt>
                <c:pt idx="7">
                  <c:v>NCEM</c:v>
                </c:pt>
                <c:pt idx="9">
                  <c:v>MF</c:v>
                </c:pt>
                <c:pt idx="10">
                  <c:v>NCEM</c:v>
                </c:pt>
                <c:pt idx="12">
                  <c:v>MF</c:v>
                </c:pt>
                <c:pt idx="13">
                  <c:v>NCEM</c:v>
                </c:pt>
                <c:pt idx="15">
                  <c:v>MF</c:v>
                </c:pt>
                <c:pt idx="18">
                  <c:v>MF</c:v>
                </c:pt>
                <c:pt idx="21">
                  <c:v>MF</c:v>
                </c:pt>
              </c:strCache>
            </c:strRef>
          </c:cat>
          <c:val>
            <c:numRef>
              <c:f>'onsite and remote'!$C$5:$C$26</c:f>
              <c:numCache>
                <c:formatCode>General</c:formatCode>
                <c:ptCount val="22"/>
                <c:pt idx="0">
                  <c:v>245</c:v>
                </c:pt>
                <c:pt idx="3">
                  <c:v>292</c:v>
                </c:pt>
                <c:pt idx="6">
                  <c:v>374</c:v>
                </c:pt>
                <c:pt idx="9">
                  <c:v>407</c:v>
                </c:pt>
                <c:pt idx="12">
                  <c:v>422</c:v>
                </c:pt>
                <c:pt idx="15">
                  <c:v>660</c:v>
                </c:pt>
                <c:pt idx="18">
                  <c:v>753</c:v>
                </c:pt>
                <c:pt idx="21">
                  <c:v>849</c:v>
                </c:pt>
              </c:numCache>
            </c:numRef>
          </c:val>
          <c:extLst>
            <c:ext xmlns:c16="http://schemas.microsoft.com/office/drawing/2014/chart" uri="{C3380CC4-5D6E-409C-BE32-E72D297353CC}">
              <c16:uniqueId val="{00000000-097F-2B46-9004-9CC8696B1D69}"/>
            </c:ext>
          </c:extLst>
        </c:ser>
        <c:ser>
          <c:idx val="1"/>
          <c:order val="1"/>
          <c:tx>
            <c:strRef>
              <c:f>'onsite and remote'!$D$4</c:f>
              <c:strCache>
                <c:ptCount val="1"/>
                <c:pt idx="0">
                  <c:v>Remote</c:v>
                </c:pt>
              </c:strCache>
            </c:strRef>
          </c:tx>
          <c:spPr>
            <a:solidFill>
              <a:srgbClr val="4698CB"/>
            </a:solidFill>
            <a:ln>
              <a:noFill/>
            </a:ln>
            <a:effectLst/>
          </c:spPr>
          <c:invertIfNegative val="0"/>
          <c:cat>
            <c:strRef>
              <c:f>'onsite and remote'!$B$5:$B$26</c:f>
              <c:strCache>
                <c:ptCount val="22"/>
                <c:pt idx="0">
                  <c:v>MF</c:v>
                </c:pt>
                <c:pt idx="1">
                  <c:v>NCEM</c:v>
                </c:pt>
                <c:pt idx="3">
                  <c:v>MF</c:v>
                </c:pt>
                <c:pt idx="4">
                  <c:v>NCEM</c:v>
                </c:pt>
                <c:pt idx="6">
                  <c:v>MF</c:v>
                </c:pt>
                <c:pt idx="7">
                  <c:v>NCEM</c:v>
                </c:pt>
                <c:pt idx="9">
                  <c:v>MF</c:v>
                </c:pt>
                <c:pt idx="10">
                  <c:v>NCEM</c:v>
                </c:pt>
                <c:pt idx="12">
                  <c:v>MF</c:v>
                </c:pt>
                <c:pt idx="13">
                  <c:v>NCEM</c:v>
                </c:pt>
                <c:pt idx="15">
                  <c:v>MF</c:v>
                </c:pt>
                <c:pt idx="18">
                  <c:v>MF</c:v>
                </c:pt>
                <c:pt idx="21">
                  <c:v>MF</c:v>
                </c:pt>
              </c:strCache>
            </c:strRef>
          </c:cat>
          <c:val>
            <c:numRef>
              <c:f>'onsite and remote'!$D$5:$D$26</c:f>
              <c:numCache>
                <c:formatCode>General</c:formatCode>
                <c:ptCount val="22"/>
                <c:pt idx="0">
                  <c:v>29</c:v>
                </c:pt>
                <c:pt idx="3">
                  <c:v>60</c:v>
                </c:pt>
                <c:pt idx="6">
                  <c:v>60</c:v>
                </c:pt>
                <c:pt idx="9">
                  <c:v>44</c:v>
                </c:pt>
                <c:pt idx="12">
                  <c:v>11</c:v>
                </c:pt>
                <c:pt idx="15">
                  <c:v>17</c:v>
                </c:pt>
                <c:pt idx="18">
                  <c:v>21</c:v>
                </c:pt>
                <c:pt idx="21">
                  <c:v>17</c:v>
                </c:pt>
              </c:numCache>
            </c:numRef>
          </c:val>
          <c:extLst>
            <c:ext xmlns:c16="http://schemas.microsoft.com/office/drawing/2014/chart" uri="{C3380CC4-5D6E-409C-BE32-E72D297353CC}">
              <c16:uniqueId val="{00000001-097F-2B46-9004-9CC8696B1D69}"/>
            </c:ext>
          </c:extLst>
        </c:ser>
        <c:ser>
          <c:idx val="3"/>
          <c:order val="2"/>
          <c:tx>
            <c:strRef>
              <c:f>'onsite and remote'!$F$4</c:f>
              <c:strCache>
                <c:ptCount val="1"/>
                <c:pt idx="0">
                  <c:v>Onsite</c:v>
                </c:pt>
              </c:strCache>
            </c:strRef>
          </c:tx>
          <c:spPr>
            <a:solidFill>
              <a:srgbClr val="C00000"/>
            </a:solidFill>
            <a:ln>
              <a:noFill/>
            </a:ln>
            <a:effectLst/>
          </c:spPr>
          <c:invertIfNegative val="0"/>
          <c:cat>
            <c:strRef>
              <c:f>'onsite and remote'!$B$5:$B$26</c:f>
              <c:strCache>
                <c:ptCount val="22"/>
                <c:pt idx="0">
                  <c:v>MF</c:v>
                </c:pt>
                <c:pt idx="1">
                  <c:v>NCEM</c:v>
                </c:pt>
                <c:pt idx="3">
                  <c:v>MF</c:v>
                </c:pt>
                <c:pt idx="4">
                  <c:v>NCEM</c:v>
                </c:pt>
                <c:pt idx="6">
                  <c:v>MF</c:v>
                </c:pt>
                <c:pt idx="7">
                  <c:v>NCEM</c:v>
                </c:pt>
                <c:pt idx="9">
                  <c:v>MF</c:v>
                </c:pt>
                <c:pt idx="10">
                  <c:v>NCEM</c:v>
                </c:pt>
                <c:pt idx="12">
                  <c:v>MF</c:v>
                </c:pt>
                <c:pt idx="13">
                  <c:v>NCEM</c:v>
                </c:pt>
                <c:pt idx="15">
                  <c:v>MF</c:v>
                </c:pt>
                <c:pt idx="18">
                  <c:v>MF</c:v>
                </c:pt>
                <c:pt idx="21">
                  <c:v>MF</c:v>
                </c:pt>
              </c:strCache>
            </c:strRef>
          </c:cat>
          <c:val>
            <c:numRef>
              <c:f>'onsite and remote'!$F$5:$F$20</c:f>
              <c:numCache>
                <c:formatCode>General</c:formatCode>
                <c:ptCount val="16"/>
                <c:pt idx="1">
                  <c:v>165</c:v>
                </c:pt>
                <c:pt idx="4">
                  <c:v>188</c:v>
                </c:pt>
                <c:pt idx="7">
                  <c:v>206</c:v>
                </c:pt>
                <c:pt idx="10">
                  <c:v>209</c:v>
                </c:pt>
                <c:pt idx="13">
                  <c:v>205</c:v>
                </c:pt>
              </c:numCache>
            </c:numRef>
          </c:val>
          <c:extLst>
            <c:ext xmlns:c16="http://schemas.microsoft.com/office/drawing/2014/chart" uri="{C3380CC4-5D6E-409C-BE32-E72D297353CC}">
              <c16:uniqueId val="{00000002-097F-2B46-9004-9CC8696B1D69}"/>
            </c:ext>
          </c:extLst>
        </c:ser>
        <c:ser>
          <c:idx val="4"/>
          <c:order val="3"/>
          <c:tx>
            <c:strRef>
              <c:f>'onsite and remote'!$G$4</c:f>
              <c:strCache>
                <c:ptCount val="1"/>
                <c:pt idx="0">
                  <c:v>Remote</c:v>
                </c:pt>
              </c:strCache>
            </c:strRef>
          </c:tx>
          <c:spPr>
            <a:solidFill>
              <a:srgbClr val="000332"/>
            </a:solidFill>
            <a:ln>
              <a:noFill/>
            </a:ln>
            <a:effectLst/>
          </c:spPr>
          <c:invertIfNegative val="0"/>
          <c:cat>
            <c:strRef>
              <c:f>'onsite and remote'!$B$5:$B$26</c:f>
              <c:strCache>
                <c:ptCount val="22"/>
                <c:pt idx="0">
                  <c:v>MF</c:v>
                </c:pt>
                <c:pt idx="1">
                  <c:v>NCEM</c:v>
                </c:pt>
                <c:pt idx="3">
                  <c:v>MF</c:v>
                </c:pt>
                <c:pt idx="4">
                  <c:v>NCEM</c:v>
                </c:pt>
                <c:pt idx="6">
                  <c:v>MF</c:v>
                </c:pt>
                <c:pt idx="7">
                  <c:v>NCEM</c:v>
                </c:pt>
                <c:pt idx="9">
                  <c:v>MF</c:v>
                </c:pt>
                <c:pt idx="10">
                  <c:v>NCEM</c:v>
                </c:pt>
                <c:pt idx="12">
                  <c:v>MF</c:v>
                </c:pt>
                <c:pt idx="13">
                  <c:v>NCEM</c:v>
                </c:pt>
                <c:pt idx="15">
                  <c:v>MF</c:v>
                </c:pt>
                <c:pt idx="18">
                  <c:v>MF</c:v>
                </c:pt>
                <c:pt idx="21">
                  <c:v>MF</c:v>
                </c:pt>
              </c:strCache>
            </c:strRef>
          </c:cat>
          <c:val>
            <c:numRef>
              <c:f>'onsite and remote'!$G$5:$G$20</c:f>
              <c:numCache>
                <c:formatCode>General</c:formatCode>
                <c:ptCount val="16"/>
                <c:pt idx="1">
                  <c:v>0</c:v>
                </c:pt>
                <c:pt idx="4">
                  <c:v>0</c:v>
                </c:pt>
                <c:pt idx="7">
                  <c:v>0</c:v>
                </c:pt>
                <c:pt idx="10">
                  <c:v>0</c:v>
                </c:pt>
                <c:pt idx="13">
                  <c:v>1</c:v>
                </c:pt>
              </c:numCache>
            </c:numRef>
          </c:val>
          <c:extLst>
            <c:ext xmlns:c16="http://schemas.microsoft.com/office/drawing/2014/chart" uri="{C3380CC4-5D6E-409C-BE32-E72D297353CC}">
              <c16:uniqueId val="{00000003-097F-2B46-9004-9CC8696B1D69}"/>
            </c:ext>
          </c:extLst>
        </c:ser>
        <c:dLbls>
          <c:showLegendKey val="0"/>
          <c:showVal val="0"/>
          <c:showCatName val="0"/>
          <c:showSerName val="0"/>
          <c:showPercent val="0"/>
          <c:showBubbleSize val="0"/>
        </c:dLbls>
        <c:gapWidth val="0"/>
        <c:overlap val="100"/>
        <c:axId val="422944144"/>
        <c:axId val="422940224"/>
      </c:barChart>
      <c:catAx>
        <c:axId val="42294414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422940224"/>
        <c:crosses val="autoZero"/>
        <c:auto val="1"/>
        <c:lblAlgn val="ctr"/>
        <c:lblOffset val="100"/>
        <c:noMultiLvlLbl val="0"/>
      </c:catAx>
      <c:valAx>
        <c:axId val="422940224"/>
        <c:scaling>
          <c:orientation val="minMax"/>
          <c:max val="900"/>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Users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22944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96-FE4E-901B-5FDFC7DD8B9A}"/>
              </c:ext>
            </c:extLst>
          </c:dPt>
          <c:dPt>
            <c:idx val="1"/>
            <c:bubble3D val="0"/>
            <c:spPr>
              <a:solidFill>
                <a:srgbClr val="FF9F2C"/>
              </a:solidFill>
              <a:ln w="19050">
                <a:solidFill>
                  <a:schemeClr val="lt1"/>
                </a:solidFill>
              </a:ln>
              <a:effectLst/>
            </c:spPr>
            <c:extLst>
              <c:ext xmlns:c16="http://schemas.microsoft.com/office/drawing/2014/chart" uri="{C3380CC4-5D6E-409C-BE32-E72D297353CC}">
                <c16:uniqueId val="{00000003-3196-FE4E-901B-5FDFC7DD8B9A}"/>
              </c:ext>
            </c:extLst>
          </c:dPt>
          <c:dPt>
            <c:idx val="2"/>
            <c:bubble3D val="0"/>
            <c:spPr>
              <a:solidFill>
                <a:srgbClr val="000033"/>
              </a:solidFill>
              <a:ln w="19050">
                <a:solidFill>
                  <a:schemeClr val="lt1"/>
                </a:solidFill>
              </a:ln>
              <a:effectLst/>
            </c:spPr>
            <c:extLst>
              <c:ext xmlns:c16="http://schemas.microsoft.com/office/drawing/2014/chart" uri="{C3380CC4-5D6E-409C-BE32-E72D297353CC}">
                <c16:uniqueId val="{00000005-3196-FE4E-901B-5FDFC7DD8B9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96-FE4E-901B-5FDFC7DD8B9A}"/>
              </c:ext>
            </c:extLst>
          </c:dPt>
          <c:cat>
            <c:numRef>
              <c:f>Sheet1!$A$2:$A$5</c:f>
              <c:numCache>
                <c:formatCode>General</c:formatCode>
                <c:ptCount val="4"/>
              </c:numCache>
            </c:numRef>
          </c:cat>
          <c:val>
            <c:numRef>
              <c:f>Sheet1!$B$2:$B$5</c:f>
              <c:numCache>
                <c:formatCode>General</c:formatCode>
                <c:ptCount val="4"/>
                <c:pt idx="0">
                  <c:v>48</c:v>
                </c:pt>
                <c:pt idx="1">
                  <c:v>25</c:v>
                </c:pt>
                <c:pt idx="2">
                  <c:v>27</c:v>
                </c:pt>
              </c:numCache>
            </c:numRef>
          </c:val>
          <c:extLst>
            <c:ext xmlns:c16="http://schemas.microsoft.com/office/drawing/2014/chart" uri="{C3380CC4-5D6E-409C-BE32-E72D297353CC}">
              <c16:uniqueId val="{00000008-3196-FE4E-901B-5FDFC7DD8B9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image" Target="../media/image1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9" tIns="46480" rIns="92959" bIns="46480" rtlCol="0"/>
          <a:lstStyle>
            <a:lvl1pPr algn="r">
              <a:defRPr sz="1300"/>
            </a:lvl1pPr>
          </a:lstStyle>
          <a:p>
            <a:fld id="{04C89EDB-3FDD-4915-A3CE-62FA29C01A32}" type="datetimeFigureOut">
              <a:rPr lang="en-US" smtClean="0"/>
              <a:t>4/25/18</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9" tIns="46480" rIns="92959" bIns="46480" rtlCol="0" anchor="b"/>
          <a:lstStyle>
            <a:lvl1pPr algn="r">
              <a:defRPr sz="1300"/>
            </a:lvl1pPr>
          </a:lstStyle>
          <a:p>
            <a:fld id="{A5042649-1860-4D03-9360-22C2D8836B44}" type="slidenum">
              <a:rPr lang="en-US" smtClean="0"/>
              <a:t>‹#›</a:t>
            </a:fld>
            <a:endParaRPr lang="en-US"/>
          </a:p>
        </p:txBody>
      </p:sp>
    </p:spTree>
    <p:extLst>
      <p:ext uri="{BB962C8B-B14F-4D97-AF65-F5344CB8AC3E}">
        <p14:creationId xmlns:p14="http://schemas.microsoft.com/office/powerpoint/2010/main" val="6336618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9" tIns="46480" rIns="92959" bIns="46480" rtlCol="0"/>
          <a:lstStyle>
            <a:lvl1pPr algn="r">
              <a:defRPr sz="1300"/>
            </a:lvl1pPr>
          </a:lstStyle>
          <a:p>
            <a:fld id="{054499FB-0CC7-453D-9493-CBDCD6D233E2}" type="datetimeFigureOut">
              <a:rPr lang="en-US" smtClean="0"/>
              <a:t>4/25/18</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9" tIns="46480" rIns="92959" bIns="4648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9" tIns="46480" rIns="92959" bIns="4648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9" tIns="46480" rIns="92959" bIns="46480" rtlCol="0" anchor="b"/>
          <a:lstStyle>
            <a:lvl1pPr algn="r">
              <a:defRPr sz="1300"/>
            </a:lvl1pPr>
          </a:lstStyle>
          <a:p>
            <a:fld id="{4476A24B-926E-40EB-9E1B-5321DC3775E5}" type="slidenum">
              <a:rPr lang="en-US" smtClean="0"/>
              <a:t>‹#›</a:t>
            </a:fld>
            <a:endParaRPr lang="en-US"/>
          </a:p>
        </p:txBody>
      </p:sp>
    </p:spTree>
    <p:extLst>
      <p:ext uri="{BB962C8B-B14F-4D97-AF65-F5344CB8AC3E}">
        <p14:creationId xmlns:p14="http://schemas.microsoft.com/office/powerpoint/2010/main" val="2167594663"/>
      </p:ext>
    </p:extLst>
  </p:cSld>
  <p:clrMap bg1="lt1" tx1="dk1" bg2="lt2" tx2="dk2" accent1="accent1" accent2="accent2" accent3="accent3" accent4="accent4" accent5="accent5" accent6="accent6" hlink="hlink" folHlink="folHlink"/>
  <p:hf hdr="0" ftr="0" dt="0"/>
  <p:notesStyle>
    <a:lvl1pPr marL="117475" indent="-117475" algn="l" defTabSz="914400" rtl="0" eaLnBrk="1" latinLnBrk="0" hangingPunct="1">
      <a:lnSpc>
        <a:spcPct val="110000"/>
      </a:lnSpc>
      <a:buFont typeface="Arial" panose="020B0604020202020204" pitchFamily="34" charset="0"/>
      <a:buChar char="•"/>
      <a:defRPr sz="1400" kern="1200">
        <a:solidFill>
          <a:schemeClr val="tx1"/>
        </a:solidFill>
        <a:latin typeface="+mn-lt"/>
        <a:ea typeface="+mn-ea"/>
        <a:cs typeface="+mn-cs"/>
      </a:defRPr>
    </a:lvl1pPr>
    <a:lvl2pPr marL="228600" indent="-11112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6075" indent="-117475"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457200" indent="-11112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457200" indent="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476A24B-926E-40EB-9E1B-5321DC3775E5}" type="slidenum">
              <a:rPr lang="en-US" smtClean="0"/>
              <a:t>1</a:t>
            </a:fld>
            <a:endParaRPr lang="en-US"/>
          </a:p>
        </p:txBody>
      </p:sp>
    </p:spTree>
    <p:extLst>
      <p:ext uri="{BB962C8B-B14F-4D97-AF65-F5344CB8AC3E}">
        <p14:creationId xmlns:p14="http://schemas.microsoft.com/office/powerpoint/2010/main" val="31645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solidFill>
            <a:srgbClr val="FFFFFF"/>
          </a:solidFill>
          <a:ln/>
        </p:spPr>
      </p:sp>
      <p:sp>
        <p:nvSpPr>
          <p:cNvPr id="49154" name="Rectangle 2"/>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 xmlns:a14="http://schemas.microsoft.com/office/drawing/2010/main" val="1"/>
            </a:ext>
          </a:extLst>
        </p:spPr>
        <p:txBody>
          <a:bodyPr/>
          <a:lstStyle/>
          <a:p>
            <a:pPr eaLnBrk="1" hangingPunct="1">
              <a:defRPr/>
            </a:pPr>
            <a:endParaRPr lang="en-US" sz="2200" dirty="0"/>
          </a:p>
        </p:txBody>
      </p:sp>
    </p:spTree>
    <p:extLst>
      <p:ext uri="{BB962C8B-B14F-4D97-AF65-F5344CB8AC3E}">
        <p14:creationId xmlns:p14="http://schemas.microsoft.com/office/powerpoint/2010/main" val="363711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a:solidFill>
            <a:srgbClr val="FFFFFF"/>
          </a:solidFill>
          <a:ln/>
        </p:spPr>
      </p:sp>
      <p:sp>
        <p:nvSpPr>
          <p:cNvPr id="25602" name="Rectangle 2"/>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 xmlns:a14="http://schemas.microsoft.com/office/drawing/2010/main" val="1"/>
            </a:ext>
          </a:extLst>
        </p:spPr>
        <p:txBody>
          <a:bodyPr/>
          <a:lstStyle/>
          <a:p>
            <a:pPr eaLnBrk="1" hangingPunct="1">
              <a:defRPr/>
            </a:pPr>
            <a:r>
              <a:rPr lang="en-US" sz="2200">
                <a:solidFill>
                  <a:srgbClr val="000000"/>
                </a:solidFill>
                <a:latin typeface="Lucida Grande" charset="0"/>
                <a:ea typeface="ＭＳ Ｐゴシック" charset="0"/>
                <a:cs typeface="Lucida Grande" charset="0"/>
                <a:sym typeface="Lucida Grande" charset="0"/>
              </a:rPr>
              <a:t>one of 5 nanoscale science research centers nationwide</a:t>
            </a:r>
          </a:p>
        </p:txBody>
      </p:sp>
    </p:spTree>
    <p:extLst>
      <p:ext uri="{BB962C8B-B14F-4D97-AF65-F5344CB8AC3E}">
        <p14:creationId xmlns:p14="http://schemas.microsoft.com/office/powerpoint/2010/main" val="2779480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3738"/>
            <a:ext cx="4618038" cy="3463925"/>
          </a:xfrm>
        </p:spPr>
      </p:sp>
      <p:sp>
        <p:nvSpPr>
          <p:cNvPr id="3" name="Notes Placeholder 2"/>
          <p:cNvSpPr>
            <a:spLocks noGrp="1"/>
          </p:cNvSpPr>
          <p:nvPr>
            <p:ph type="body" idx="1"/>
          </p:nvPr>
        </p:nvSpPr>
        <p:spPr/>
        <p:txBody>
          <a:bodyPr/>
          <a:lstStyle/>
          <a:p>
            <a:pPr eaLnBrk="1" hangingPunct="1"/>
            <a:r>
              <a:rPr lang="en-US" dirty="0">
                <a:solidFill>
                  <a:srgbClr val="000000"/>
                </a:solidFill>
                <a:latin typeface="Lucida Grande" pitchFamily="-84" charset="0"/>
                <a:sym typeface="Lucida Grande" pitchFamily="-84" charset="0"/>
              </a:rPr>
              <a:t>-MF is a DOE national user facility for </a:t>
            </a:r>
            <a:r>
              <a:rPr lang="en-US" dirty="0" err="1">
                <a:solidFill>
                  <a:srgbClr val="000000"/>
                </a:solidFill>
                <a:latin typeface="Lucida Grande" pitchFamily="-84" charset="0"/>
                <a:sym typeface="Lucida Grande" pitchFamily="-84" charset="0"/>
              </a:rPr>
              <a:t>nanoscale</a:t>
            </a:r>
            <a:r>
              <a:rPr lang="en-US" dirty="0">
                <a:solidFill>
                  <a:srgbClr val="000000"/>
                </a:solidFill>
                <a:latin typeface="Lucida Grande" pitchFamily="-84" charset="0"/>
                <a:sym typeface="Lucida Grande" pitchFamily="-84" charset="0"/>
              </a:rPr>
              <a:t> science; science at scale</a:t>
            </a: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r>
              <a:rPr lang="en-US" dirty="0">
                <a:solidFill>
                  <a:srgbClr val="000000"/>
                </a:solidFill>
                <a:latin typeface="Lucida Grande" pitchFamily="-84" charset="0"/>
                <a:sym typeface="Lucida Grande" pitchFamily="-84" charset="0"/>
              </a:rPr>
              <a:t>-Offers to users multidisciplinary staff expertise and state-of-the-art instrumentation in materials across a range of disciplines. </a:t>
            </a: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r>
              <a:rPr lang="en-US" dirty="0">
                <a:solidFill>
                  <a:srgbClr val="000000"/>
                </a:solidFill>
                <a:latin typeface="Lucida Grande" pitchFamily="-84" charset="0"/>
                <a:sym typeface="Lucida Grande" pitchFamily="-84" charset="0"/>
              </a:rPr>
              <a:t>-Users access via a proposal review process.</a:t>
            </a:r>
          </a:p>
          <a:p>
            <a:pPr eaLnBrk="1" hangingPunct="1"/>
            <a:r>
              <a:rPr lang="en-US" dirty="0">
                <a:solidFill>
                  <a:srgbClr val="000000"/>
                </a:solidFill>
                <a:latin typeface="Lucida Grande" pitchFamily="-84" charset="0"/>
                <a:sym typeface="Lucida Grande" pitchFamily="-84" charset="0"/>
              </a:rPr>
              <a:t>-Inherently multidisciplinary frontier. Many projects at the leading edge are beyond the scope of one individual</a:t>
            </a:r>
            <a:r>
              <a:rPr lang="ja-JP" altLang="en-US" dirty="0">
                <a:solidFill>
                  <a:srgbClr val="000000"/>
                </a:solidFill>
                <a:latin typeface="Arial" panose="020B0604020202020204" pitchFamily="34" charset="0"/>
                <a:sym typeface="Lucida Grande" pitchFamily="-84" charset="0"/>
              </a:rPr>
              <a:t>’</a:t>
            </a:r>
            <a:r>
              <a:rPr lang="en-US" altLang="ja-JP" dirty="0">
                <a:solidFill>
                  <a:srgbClr val="000000"/>
                </a:solidFill>
                <a:latin typeface="Lucida Grande" pitchFamily="-84" charset="0"/>
                <a:sym typeface="Lucida Grande" pitchFamily="-84" charset="0"/>
              </a:rPr>
              <a:t>s lab.</a:t>
            </a:r>
            <a:endParaRPr lang="en-US" dirty="0"/>
          </a:p>
        </p:txBody>
      </p:sp>
    </p:spTree>
    <p:extLst>
      <p:ext uri="{BB962C8B-B14F-4D97-AF65-F5344CB8AC3E}">
        <p14:creationId xmlns:p14="http://schemas.microsoft.com/office/powerpoint/2010/main" val="44280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22646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a:solidFill>
            <a:srgbClr val="FFFFFF"/>
          </a:solidFill>
          <a:ln/>
        </p:spPr>
      </p:sp>
      <p:sp>
        <p:nvSpPr>
          <p:cNvPr id="41986" name="Rectangle 2"/>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 xmlns:a14="http://schemas.microsoft.com/office/drawing/2010/main" val="1"/>
            </a:ext>
          </a:extLst>
        </p:spPr>
        <p:txBody>
          <a:bodyPr/>
          <a:lstStyle/>
          <a:p>
            <a:pPr marL="0" indent="0">
              <a:buNone/>
              <a:defRPr/>
            </a:pPr>
            <a:endParaRPr lang="en-US" sz="2100" dirty="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1556605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a:xfrm>
            <a:off x="1168400" y="693738"/>
            <a:ext cx="4618038" cy="3463925"/>
          </a:xfrm>
          <a:solidFill>
            <a:srgbClr val="FFFFFF"/>
          </a:solidFill>
          <a:ln/>
        </p:spPr>
      </p:sp>
      <p:sp>
        <p:nvSpPr>
          <p:cNvPr id="31746" name="Rectangle 2"/>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Lst>
        </p:spPr>
        <p:txBody>
          <a:bodyPr/>
          <a:lstStyle/>
          <a:p>
            <a:pPr defTabSz="875421" eaLnBrk="1" hangingPunct="1">
              <a:defRPr/>
            </a:pPr>
            <a:endParaRPr lang="en-US" sz="1000" dirty="0">
              <a:solidFill>
                <a:srgbClr val="000000"/>
              </a:solidFill>
              <a:latin typeface="Arial"/>
              <a:cs typeface="Arial"/>
              <a:sym typeface="Arial" panose="020B0604020202020204" pitchFamily="34" charset="0"/>
            </a:endParaRPr>
          </a:p>
        </p:txBody>
      </p:sp>
    </p:spTree>
    <p:extLst>
      <p:ext uri="{BB962C8B-B14F-4D97-AF65-F5344CB8AC3E}">
        <p14:creationId xmlns:p14="http://schemas.microsoft.com/office/powerpoint/2010/main" val="1434721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476A24B-926E-40EB-9E1B-5321DC3775E5}" type="slidenum">
              <a:rPr lang="en-US" smtClean="0"/>
              <a:t>17</a:t>
            </a:fld>
            <a:endParaRPr lang="en-US"/>
          </a:p>
        </p:txBody>
      </p:sp>
    </p:spTree>
    <p:extLst>
      <p:ext uri="{BB962C8B-B14F-4D97-AF65-F5344CB8AC3E}">
        <p14:creationId xmlns:p14="http://schemas.microsoft.com/office/powerpoint/2010/main" val="422104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Most of our publications are driven by users and collaborations </a:t>
            </a:r>
          </a:p>
          <a:p>
            <a:pPr marL="0" indent="0">
              <a:buNone/>
            </a:pPr>
            <a:endParaRPr lang="en-US" baseline="0" dirty="0"/>
          </a:p>
          <a:p>
            <a:pPr marL="0" indent="0">
              <a:buNone/>
            </a:pPr>
            <a:r>
              <a:rPr lang="en-US" baseline="0" dirty="0"/>
              <a:t>Pubs are up 20% since 2013</a:t>
            </a:r>
          </a:p>
          <a:p>
            <a:pPr marL="0" indent="0">
              <a:buNone/>
            </a:pPr>
            <a:endParaRPr lang="en-US" baseline="0" dirty="0"/>
          </a:p>
          <a:p>
            <a:pPr marL="0" indent="0">
              <a:buNone/>
            </a:pPr>
            <a:r>
              <a:rPr lang="en-US" baseline="0" dirty="0"/>
              <a:t>Large fraction of pubs involve both staff and users, illustrating the NSRC collaborative model at work. Users are strongly benefiting from collaborations.</a:t>
            </a:r>
          </a:p>
          <a:p>
            <a:pPr marL="0" indent="0">
              <a:buNone/>
            </a:pPr>
            <a:endParaRPr lang="en-US" baseline="0" dirty="0"/>
          </a:p>
          <a:p>
            <a:pPr marL="0" indent="0">
              <a:buNone/>
            </a:pPr>
            <a:r>
              <a:rPr lang="en-US" baseline="0" dirty="0"/>
              <a:t>User only pubs are often from experienced follow-on users.</a:t>
            </a:r>
          </a:p>
          <a:p>
            <a:pPr marL="0" indent="0">
              <a:buNone/>
            </a:pPr>
            <a:endParaRPr lang="en-US" baseline="0" dirty="0"/>
          </a:p>
          <a:p>
            <a:pPr marL="0" indent="0">
              <a:buNone/>
            </a:pPr>
            <a:r>
              <a:rPr lang="en-US" baseline="0" dirty="0"/>
              <a:t>Is there a particular instrument or capability that dominates the 43% user-only work?</a:t>
            </a:r>
          </a:p>
        </p:txBody>
      </p:sp>
      <p:sp>
        <p:nvSpPr>
          <p:cNvPr id="4" name="Slide Number Placeholder 3"/>
          <p:cNvSpPr>
            <a:spLocks noGrp="1"/>
          </p:cNvSpPr>
          <p:nvPr>
            <p:ph type="sldNum" sz="quarter" idx="10"/>
          </p:nvPr>
        </p:nvSpPr>
        <p:spPr/>
        <p:txBody>
          <a:bodyPr/>
          <a:lstStyle/>
          <a:p>
            <a:fld id="{4476A24B-926E-40EB-9E1B-5321DC3775E5}" type="slidenum">
              <a:rPr lang="en-US" smtClean="0"/>
              <a:t>19</a:t>
            </a:fld>
            <a:endParaRPr lang="en-US"/>
          </a:p>
        </p:txBody>
      </p:sp>
    </p:spTree>
    <p:extLst>
      <p:ext uri="{BB962C8B-B14F-4D97-AF65-F5344CB8AC3E}">
        <p14:creationId xmlns:p14="http://schemas.microsoft.com/office/powerpoint/2010/main" val="3793705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are serving more users than ever before</a:t>
            </a:r>
          </a:p>
          <a:p>
            <a:r>
              <a:rPr lang="en-US" baseline="0" dirty="0"/>
              <a:t>-Trends up to 2014 show </a:t>
            </a:r>
            <a:r>
              <a:rPr lang="en-US" baseline="0" dirty="0" err="1"/>
              <a:t>NCEM+Foundry</a:t>
            </a:r>
            <a:endParaRPr lang="en-US" baseline="0" dirty="0"/>
          </a:p>
          <a:p>
            <a:r>
              <a:rPr lang="en-US" baseline="0" dirty="0"/>
              <a:t>-In FY14, the number is 422+205=627, including double counting (so this is a high estimate); In FY15, 677 unique users. On pace to beat 677 in FY16.</a:t>
            </a:r>
          </a:p>
          <a:p>
            <a:r>
              <a:rPr lang="en-US" baseline="0" dirty="0"/>
              <a:t>-But one can expect only so much growth in these numbers, given finite staff and instrument time. </a:t>
            </a:r>
          </a:p>
          <a:p>
            <a:r>
              <a:rPr lang="en-US" baseline="0" dirty="0"/>
              <a:t>-Staff time is #1 limiting factor in ability to increase number of users.</a:t>
            </a:r>
          </a:p>
          <a:p>
            <a:r>
              <a:rPr lang="en-US" baseline="0" dirty="0"/>
              <a:t>-Growth but saturation in the number of users up to 2014.</a:t>
            </a:r>
          </a:p>
        </p:txBody>
      </p:sp>
      <p:sp>
        <p:nvSpPr>
          <p:cNvPr id="4" name="Slide Number Placeholder 3"/>
          <p:cNvSpPr>
            <a:spLocks noGrp="1"/>
          </p:cNvSpPr>
          <p:nvPr>
            <p:ph type="sldNum" sz="quarter" idx="10"/>
          </p:nvPr>
        </p:nvSpPr>
        <p:spPr/>
        <p:txBody>
          <a:bodyPr/>
          <a:lstStyle/>
          <a:p>
            <a:fld id="{4476A24B-926E-40EB-9E1B-5321DC3775E5}" type="slidenum">
              <a:rPr lang="en-US" smtClean="0"/>
              <a:t>20</a:t>
            </a:fld>
            <a:endParaRPr lang="en-US"/>
          </a:p>
        </p:txBody>
      </p:sp>
    </p:spTree>
    <p:extLst>
      <p:ext uri="{BB962C8B-B14F-4D97-AF65-F5344CB8AC3E}">
        <p14:creationId xmlns:p14="http://schemas.microsoft.com/office/powerpoint/2010/main" val="4140980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 pace to improve on these numbers during our current review period</a:t>
            </a:r>
          </a:p>
        </p:txBody>
      </p:sp>
      <p:sp>
        <p:nvSpPr>
          <p:cNvPr id="4" name="Slide Number Placeholder 3"/>
          <p:cNvSpPr>
            <a:spLocks noGrp="1"/>
          </p:cNvSpPr>
          <p:nvPr>
            <p:ph type="sldNum" sz="quarter" idx="10"/>
          </p:nvPr>
        </p:nvSpPr>
        <p:spPr/>
        <p:txBody>
          <a:bodyPr/>
          <a:lstStyle/>
          <a:p>
            <a:fld id="{4476A24B-926E-40EB-9E1B-5321DC3775E5}" type="slidenum">
              <a:rPr lang="en-US" smtClean="0"/>
              <a:t>21</a:t>
            </a:fld>
            <a:endParaRPr lang="en-US"/>
          </a:p>
        </p:txBody>
      </p:sp>
    </p:spTree>
    <p:extLst>
      <p:ext uri="{BB962C8B-B14F-4D97-AF65-F5344CB8AC3E}">
        <p14:creationId xmlns:p14="http://schemas.microsoft.com/office/powerpoint/2010/main" val="266123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r>
              <a:rPr lang="en-US" baseline="0" dirty="0"/>
              <a:t>Science solutions on national priorities: Energy, Security, Economy, Environment, Health</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16 Berkeley Lab scientists have been awarded the National Medal </a:t>
            </a: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a:t>Discovery science: Nobel-worthy discoveries like </a:t>
            </a:r>
            <a:r>
              <a:rPr lang="en-US" baseline="0" dirty="0" err="1"/>
              <a:t>Perlmutter’s</a:t>
            </a:r>
            <a:r>
              <a:rPr lang="en-US" baseline="0" dirty="0"/>
              <a:t>   expanding universe and Calvin Cycle for photosynthesis</a:t>
            </a:r>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r>
              <a:rPr lang="en-US" baseline="0" dirty="0"/>
              <a:t>Advanced instr. &amp; user facilities: Peter Denes direct electron detectors revolutionized electron microscopy: all our user facilities</a:t>
            </a:r>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r>
              <a:rPr lang="en-US" dirty="0"/>
              <a:t>Managed large</a:t>
            </a:r>
            <a:r>
              <a:rPr lang="en-US" baseline="0" dirty="0"/>
              <a:t> teams: JBEI, EFRC Nanoscale Controls Geologic CO2</a:t>
            </a:r>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r>
              <a:rPr lang="en-US" baseline="0" dirty="0"/>
              <a:t>Core Capabilities: 22 including Accelerator and Computational Science, but also Subsurface Science (Fukushima)</a:t>
            </a:r>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r>
              <a:rPr lang="en-US" baseline="0" dirty="0"/>
              <a:t>Early career scientists: attracting top early-career scientists to areas of national need. </a:t>
            </a:r>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r>
              <a:rPr lang="en-US" baseline="0" dirty="0"/>
              <a:t>Technologies with long R&amp;D paths: Biogenic materials, membranes for desalination, genomics, super windows, compact accelerators, quantum &amp; other novel computing platforms</a:t>
            </a:r>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dirty="0"/>
          </a:p>
          <a:p>
            <a:r>
              <a:rPr lang="en-US" dirty="0" err="1"/>
              <a:t>Gatan’s</a:t>
            </a:r>
            <a:r>
              <a:rPr lang="en-US" dirty="0"/>
              <a:t> K2 is 16 megapixels, 400 frames/sec [optimized for </a:t>
            </a:r>
            <a:r>
              <a:rPr lang="en-US" dirty="0" err="1"/>
              <a:t>cryoEM</a:t>
            </a:r>
            <a:r>
              <a:rPr lang="en-US" dirty="0"/>
              <a:t>, where you want lots of pixels]</a:t>
            </a:r>
          </a:p>
          <a:p>
            <a:r>
              <a:rPr lang="en-US" dirty="0"/>
              <a:t>We are currently funded by BES to develop The 4D STEM is 1/3 megapixel, 100,000 frames/sec [optimized for scanning probe microscopy of materials, where you don't need that many pixels, but need speed]</a:t>
            </a:r>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EEBFE0-CB33-E142-8C7D-75ED2BE977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267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bay area: 956 of 1521 total (1285 US + 236 world)</a:t>
            </a:r>
          </a:p>
          <a:p>
            <a:r>
              <a:t>= </a:t>
            </a:r>
          </a:p>
        </p:txBody>
      </p:sp>
    </p:spTree>
    <p:extLst>
      <p:ext uri="{BB962C8B-B14F-4D97-AF65-F5344CB8AC3E}">
        <p14:creationId xmlns:p14="http://schemas.microsoft.com/office/powerpoint/2010/main" val="495034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68 PRB members, typically 45 attend</a:t>
            </a:r>
          </a:p>
        </p:txBody>
      </p:sp>
      <p:sp>
        <p:nvSpPr>
          <p:cNvPr id="4" name="Slide Number Placeholder 3"/>
          <p:cNvSpPr>
            <a:spLocks noGrp="1"/>
          </p:cNvSpPr>
          <p:nvPr>
            <p:ph type="sldNum" sz="quarter" idx="10"/>
          </p:nvPr>
        </p:nvSpPr>
        <p:spPr/>
        <p:txBody>
          <a:bodyPr/>
          <a:lstStyle/>
          <a:p>
            <a:fld id="{4476A24B-926E-40EB-9E1B-5321DC3775E5}" type="slidenum">
              <a:rPr lang="en-US" smtClean="0"/>
              <a:t>24</a:t>
            </a:fld>
            <a:endParaRPr lang="en-US"/>
          </a:p>
        </p:txBody>
      </p:sp>
    </p:spTree>
    <p:extLst>
      <p:ext uri="{BB962C8B-B14F-4D97-AF65-F5344CB8AC3E}">
        <p14:creationId xmlns:p14="http://schemas.microsoft.com/office/powerpoint/2010/main" val="1727068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Rot="1" noChangeAspect="1" noChangeArrowheads="1"/>
          </p:cNvSpPr>
          <p:nvPr>
            <p:ph type="sldImg"/>
          </p:nvPr>
        </p:nvSpPr>
        <p:spPr>
          <a:solidFill>
            <a:srgbClr val="FFFFFF"/>
          </a:solidFill>
          <a:ln/>
        </p:spPr>
      </p:sp>
      <p:sp>
        <p:nvSpPr>
          <p:cNvPr id="60418" name="Rectangle 2"/>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Lst>
        </p:spPr>
        <p:txBody>
          <a:bodyPr/>
          <a:lstStyle/>
          <a:p>
            <a:pPr marL="0" indent="0">
              <a:buNone/>
              <a:defRPr/>
            </a:pPr>
            <a:endParaRPr lang="en-US" sz="2200" dirty="0">
              <a:solidFill>
                <a:srgbClr val="000000"/>
              </a:solidFill>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106653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7B1A13-8A01-374A-A938-1FE6ED04D0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03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 </a:t>
            </a:r>
            <a:r>
              <a:rPr lang="en-US" sz="1200" kern="1200" dirty="0">
                <a:solidFill>
                  <a:schemeClr val="tx1"/>
                </a:solidFill>
                <a:latin typeface="+mn-lt"/>
                <a:ea typeface="+mn-ea"/>
                <a:cs typeface="+mn-cs"/>
              </a:rPr>
              <a:t>the unique role of the labs as a conduit for energy R&amp;D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51DA7-D110-C346-9461-EA9797E908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471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7B1A13-8A01-374A-A938-1FE6ED04D0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009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7B1A13-8A01-374A-A938-1FE6ED04D0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414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7B1A13-8A01-374A-A938-1FE6ED04D0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150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Program to foster multidisciplinary science toward the development of new capabilities for next-generation users</a:t>
            </a:r>
          </a:p>
          <a:p>
            <a:pPr marL="0" indent="0">
              <a:buNone/>
            </a:pPr>
            <a:r>
              <a:rPr lang="en-US" baseline="0" dirty="0"/>
              <a:t>Each year, scientists are encouraged to form teams that cut across three or more scientific facilities and compete for resources to execute on these projects. These teams will be reporting out on progress at the end of the day’s program, just before the poster session. Stay tuned.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6A24B-926E-40EB-9E1B-5321DC3775E5}" type="slidenum">
              <a:rPr kumimoji="0" lang="en-US" sz="12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599292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Program to foster multidisciplinary science toward the development of new capabilities for next-generation users</a:t>
            </a:r>
          </a:p>
          <a:p>
            <a:pPr marL="0" indent="0">
              <a:buNone/>
            </a:pPr>
            <a:r>
              <a:rPr lang="en-US" baseline="0" dirty="0"/>
              <a:t>Each year, scientists are encouraged to form teams that cut across three or more scientific facilities and compete for resources to execute on these projects. These teams will be reporting out on progress at the end of the day’s program, just before the poster session. Stay tuned.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6A24B-926E-40EB-9E1B-5321DC3775E5}" type="slidenum">
              <a:rPr kumimoji="0" lang="en-US" sz="12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268722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national labs</a:t>
            </a:r>
          </a:p>
        </p:txBody>
      </p:sp>
      <p:sp>
        <p:nvSpPr>
          <p:cNvPr id="4" name="Slide Number Placeholder 3"/>
          <p:cNvSpPr>
            <a:spLocks noGrp="1"/>
          </p:cNvSpPr>
          <p:nvPr>
            <p:ph type="sldNum" sz="quarter" idx="10"/>
          </p:nvPr>
        </p:nvSpPr>
        <p:spPr/>
        <p:txBody>
          <a:bodyPr/>
          <a:lstStyle/>
          <a:p>
            <a:fld id="{4476A24B-926E-40EB-9E1B-5321DC3775E5}" type="slidenum">
              <a:rPr lang="en-US" smtClean="0"/>
              <a:t>3</a:t>
            </a:fld>
            <a:endParaRPr lang="en-US"/>
          </a:p>
        </p:txBody>
      </p:sp>
    </p:spTree>
    <p:extLst>
      <p:ext uri="{BB962C8B-B14F-4D97-AF65-F5344CB8AC3E}">
        <p14:creationId xmlns:p14="http://schemas.microsoft.com/office/powerpoint/2010/main" val="3804053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Our user facilities have great impact on the national research enterprise,</a:t>
            </a:r>
            <a:r>
              <a:rPr lang="en-US" baseline="0" dirty="0"/>
              <a:t> and we make sure they stay at the scientific frontier.</a:t>
            </a:r>
            <a:endParaRPr lang="en-US" dirty="0"/>
          </a:p>
          <a:p>
            <a:pPr marL="171450" lvl="0" indent="-171450">
              <a:buFont typeface="Arial" charset="0"/>
              <a:buChar char="•"/>
            </a:pPr>
            <a:r>
              <a:rPr lang="en-US" dirty="0"/>
              <a:t>The </a:t>
            </a:r>
            <a:r>
              <a:rPr lang="en-US" b="1" dirty="0"/>
              <a:t>Advanced Light Source</a:t>
            </a:r>
            <a:r>
              <a:rPr lang="en-US" dirty="0"/>
              <a:t> (ALS) provides users with the bright x-ray beams they need to do cutting edge research in chemistry</a:t>
            </a:r>
            <a:r>
              <a:rPr lang="en-US" baseline="0" dirty="0"/>
              <a:t> and materials</a:t>
            </a:r>
            <a:r>
              <a:rPr lang="en-US" dirty="0"/>
              <a:t>.</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a:t>The </a:t>
            </a:r>
            <a:r>
              <a:rPr lang="en-US" b="1" dirty="0"/>
              <a:t>Joint Genome Institute</a:t>
            </a:r>
            <a:r>
              <a:rPr lang="en-US" dirty="0"/>
              <a:t> (JGI) provides unique genomic tools and expertise to scientists advancing DOE science.</a:t>
            </a:r>
          </a:p>
          <a:p>
            <a:pPr marL="171450" lvl="0" indent="-171450">
              <a:buFont typeface="Arial" charset="0"/>
              <a:buChar char="•"/>
            </a:pPr>
            <a:r>
              <a:rPr lang="en-US" dirty="0"/>
              <a:t>The </a:t>
            </a:r>
            <a:r>
              <a:rPr lang="en-US" b="1" dirty="0"/>
              <a:t>NERSC </a:t>
            </a:r>
            <a:r>
              <a:rPr lang="en-US" dirty="0"/>
              <a:t>facility provides</a:t>
            </a:r>
            <a:r>
              <a:rPr lang="en-US" baseline="0" dirty="0"/>
              <a:t> world-class HPC to the broad DOE science community.</a:t>
            </a:r>
            <a:endParaRPr lang="en-US" dirty="0"/>
          </a:p>
          <a:p>
            <a:pPr marL="171450" indent="-171450">
              <a:buFont typeface="Arial" charset="0"/>
              <a:buChar char="•"/>
            </a:pPr>
            <a:r>
              <a:rPr lang="en-US" dirty="0"/>
              <a:t>The </a:t>
            </a:r>
            <a:r>
              <a:rPr lang="en-US" b="1" dirty="0"/>
              <a:t>Molecular Foundry</a:t>
            </a:r>
            <a:r>
              <a:rPr lang="en-US" dirty="0"/>
              <a:t> connects its many users </a:t>
            </a:r>
            <a:r>
              <a:rPr lang="en-US" baseline="0" dirty="0"/>
              <a:t>with state-of-the-art instrumentation and expertise in nanoscience.</a:t>
            </a:r>
            <a:endParaRPr lang="en-US" dirty="0"/>
          </a:p>
          <a:p>
            <a:pPr marL="171450" indent="-171450">
              <a:buFont typeface="Arial" charset="0"/>
              <a:buChar char="•"/>
            </a:pPr>
            <a:r>
              <a:rPr lang="en-US" b="1" dirty="0" err="1"/>
              <a:t>ESNet</a:t>
            </a:r>
            <a:r>
              <a:rPr lang="en-US" dirty="0"/>
              <a:t> connects massive</a:t>
            </a:r>
            <a:r>
              <a:rPr lang="en-US" baseline="0" dirty="0"/>
              <a:t> data sets with HPC computing as we enter the </a:t>
            </a:r>
            <a:r>
              <a:rPr lang="en-US" baseline="0" dirty="0" err="1"/>
              <a:t>exascale</a:t>
            </a:r>
            <a:r>
              <a:rPr lang="en-US" baseline="0" dirty="0"/>
              <a:t> era.</a:t>
            </a:r>
          </a:p>
          <a:p>
            <a:pPr marL="0" indent="0">
              <a:buFont typeface="Arial" charset="0"/>
              <a:buNone/>
            </a:pPr>
            <a:r>
              <a:rPr lang="en-US" b="1" baseline="0" dirty="0"/>
              <a:t>The close links among these facilities are central to the scientific impact of Berkeley Lab.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EEBFE0-CB33-E142-8C7D-75ED2BE977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12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4</a:t>
            </a:fld>
            <a:endParaRPr lang="en-US"/>
          </a:p>
        </p:txBody>
      </p:sp>
    </p:spTree>
    <p:extLst>
      <p:ext uri="{BB962C8B-B14F-4D97-AF65-F5344CB8AC3E}">
        <p14:creationId xmlns:p14="http://schemas.microsoft.com/office/powerpoint/2010/main" val="2725005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solidFill>
            <a:srgbClr val="FFFFFF"/>
          </a:solidFill>
          <a:ln/>
        </p:spPr>
      </p:sp>
      <p:sp>
        <p:nvSpPr>
          <p:cNvPr id="49154" name="Rectangle 2"/>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 xmlns:a14="http://schemas.microsoft.com/office/drawing/2010/main" val="1"/>
            </a:ext>
          </a:extLst>
        </p:spPr>
        <p:txBody>
          <a:bodyPr/>
          <a:lstStyle/>
          <a:p>
            <a:pPr eaLnBrk="1" hangingPunct="1">
              <a:defRPr/>
            </a:pPr>
            <a:endParaRPr lang="en-US" sz="2200" dirty="0"/>
          </a:p>
        </p:txBody>
      </p:sp>
    </p:spTree>
    <p:extLst>
      <p:ext uri="{BB962C8B-B14F-4D97-AF65-F5344CB8AC3E}">
        <p14:creationId xmlns:p14="http://schemas.microsoft.com/office/powerpoint/2010/main" val="2737379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 x-rays –  photons 10^2-10^3 eV; high brightness, 10^9 more bright than sun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7B1A13-8A01-374A-A938-1FE6ED04D0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966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mn-lt"/>
                <a:ea typeface="+mn-ea"/>
                <a:cs typeface="+mn-cs"/>
              </a:rPr>
              <a:t>High-brightness x-rays from accelerated electrons are directed through about 40 beamlines to numerous experimental </a:t>
            </a:r>
            <a:r>
              <a:rPr lang="en-US" sz="1400" b="0" i="0" kern="1200" dirty="0" err="1">
                <a:solidFill>
                  <a:schemeClr val="tx1"/>
                </a:solidFill>
                <a:effectLst/>
                <a:latin typeface="+mn-lt"/>
                <a:ea typeface="+mn-ea"/>
                <a:cs typeface="+mn-cs"/>
              </a:rPr>
              <a:t>endstations</a:t>
            </a:r>
            <a:r>
              <a:rPr lang="en-US" sz="1400" b="0" i="0" kern="1200" dirty="0">
                <a:solidFill>
                  <a:schemeClr val="tx1"/>
                </a:solidFill>
                <a:effectLst/>
                <a:latin typeface="+mn-lt"/>
                <a:ea typeface="+mn-ea"/>
                <a:cs typeface="+mn-cs"/>
              </a:rPr>
              <a:t>, where scientists from around the world (“users”) can conduct research in a wide variety of fields, including materials science, biology, chemistry, physics, and the environmental sciences. </a:t>
            </a:r>
          </a:p>
          <a:p>
            <a:r>
              <a:rPr lang="en-US" dirty="0"/>
              <a:t>44 beamlines </a:t>
            </a:r>
          </a:p>
        </p:txBody>
      </p:sp>
      <p:sp>
        <p:nvSpPr>
          <p:cNvPr id="4" name="Slide Number Placeholder 3"/>
          <p:cNvSpPr>
            <a:spLocks noGrp="1"/>
          </p:cNvSpPr>
          <p:nvPr>
            <p:ph type="sldNum" sz="quarter" idx="10"/>
          </p:nvPr>
        </p:nvSpPr>
        <p:spPr/>
        <p:txBody>
          <a:bodyPr/>
          <a:lstStyle/>
          <a:p>
            <a:fld id="{4476A24B-926E-40EB-9E1B-5321DC3775E5}" type="slidenum">
              <a:rPr lang="en-US" smtClean="0"/>
              <a:t>7</a:t>
            </a:fld>
            <a:endParaRPr lang="en-US"/>
          </a:p>
        </p:txBody>
      </p:sp>
    </p:spTree>
    <p:extLst>
      <p:ext uri="{BB962C8B-B14F-4D97-AF65-F5344CB8AC3E}">
        <p14:creationId xmlns:p14="http://schemas.microsoft.com/office/powerpoint/2010/main" val="237555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7B1A13-8A01-374A-A938-1FE6ED04D0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69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peer review</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7B1A13-8A01-374A-A938-1FE6ED04D0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258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362" y="1743075"/>
            <a:ext cx="8070851" cy="914402"/>
          </a:xfrm>
        </p:spPr>
        <p:txBody>
          <a:bodyPr/>
          <a:lstStyle>
            <a:lvl1pPr>
              <a:defRPr>
                <a:latin typeface="+mj-lt"/>
                <a:cs typeface="Myriad Pro"/>
              </a:defRPr>
            </a:lvl1pPr>
          </a:lstStyle>
          <a:p>
            <a:r>
              <a:rPr lang="en-US" dirty="0"/>
              <a:t>click to edit master title style</a:t>
            </a:r>
          </a:p>
        </p:txBody>
      </p:sp>
      <p:sp>
        <p:nvSpPr>
          <p:cNvPr id="9" name="Text Placeholder 9"/>
          <p:cNvSpPr>
            <a:spLocks noGrp="1"/>
          </p:cNvSpPr>
          <p:nvPr>
            <p:ph type="body" sz="quarter" idx="14" hasCustomPrompt="1"/>
          </p:nvPr>
        </p:nvSpPr>
        <p:spPr>
          <a:xfrm>
            <a:off x="744038" y="3733800"/>
            <a:ext cx="8068175" cy="839535"/>
          </a:xfrm>
        </p:spPr>
        <p:txBody>
          <a:bodyPr>
            <a:noAutofit/>
          </a:bodyPr>
          <a:lstStyle>
            <a:lvl1pPr marL="0" indent="0">
              <a:lnSpc>
                <a:spcPct val="95000"/>
              </a:lnSpc>
              <a:spcAft>
                <a:spcPts val="0"/>
              </a:spcAft>
              <a:buFont typeface="Arial" panose="020B0604020202020204" pitchFamily="34" charset="0"/>
              <a:buChar char="​"/>
              <a:defRPr sz="1800" b="0">
                <a:solidFill>
                  <a:schemeClr val="accent1"/>
                </a:solidFill>
                <a:latin typeface="+mn-lt"/>
                <a:cs typeface="Myriad Pro"/>
              </a:defRPr>
            </a:lvl1pPr>
            <a:lvl2pPr marL="0" indent="0">
              <a:lnSpc>
                <a:spcPct val="95000"/>
              </a:lnSpc>
              <a:spcBef>
                <a:spcPts val="0"/>
              </a:spcBef>
              <a:spcAft>
                <a:spcPts val="200"/>
              </a:spcAft>
              <a:buFont typeface="Arial" panose="020B0604020202020204" pitchFamily="34" charset="0"/>
              <a:buChar char="​"/>
              <a:defRPr sz="1500">
                <a:solidFill>
                  <a:schemeClr val="bg1"/>
                </a:solidFill>
              </a:defRPr>
            </a:lvl2pPr>
            <a:lvl3pPr marL="0" indent="0">
              <a:lnSpc>
                <a:spcPct val="95000"/>
              </a:lnSpc>
              <a:spcBef>
                <a:spcPts val="0"/>
              </a:spcBef>
              <a:spcAft>
                <a:spcPts val="200"/>
              </a:spcAft>
              <a:buFont typeface="Arial" panose="020B0604020202020204" pitchFamily="34" charset="0"/>
              <a:buChar char="​"/>
              <a:defRPr sz="1500">
                <a:solidFill>
                  <a:schemeClr val="bg1"/>
                </a:solidFill>
              </a:defRPr>
            </a:lvl3pPr>
            <a:lvl4pPr marL="0" indent="0">
              <a:lnSpc>
                <a:spcPct val="95000"/>
              </a:lnSpc>
              <a:spcBef>
                <a:spcPts val="0"/>
              </a:spcBef>
              <a:spcAft>
                <a:spcPts val="200"/>
              </a:spcAft>
              <a:buFont typeface="Arial" panose="020B0604020202020204" pitchFamily="34" charset="0"/>
              <a:buChar char="​"/>
              <a:defRPr sz="1500">
                <a:solidFill>
                  <a:schemeClr val="bg1"/>
                </a:solidFill>
              </a:defRPr>
            </a:lvl4pPr>
            <a:lvl5pPr marL="0" indent="0">
              <a:lnSpc>
                <a:spcPct val="95000"/>
              </a:lnSpc>
              <a:spcBef>
                <a:spcPts val="0"/>
              </a:spcBef>
              <a:spcAft>
                <a:spcPts val="200"/>
              </a:spcAft>
              <a:buFont typeface="Arial" panose="020B0604020202020204" pitchFamily="34" charset="0"/>
              <a:buChar char="​"/>
              <a:defRPr sz="1500">
                <a:solidFill>
                  <a:schemeClr val="bg1"/>
                </a:solidFill>
              </a:defRPr>
            </a:lvl5pPr>
          </a:lstStyle>
          <a:p>
            <a:pPr lvl="0"/>
            <a:r>
              <a:rPr lang="en-US" dirty="0"/>
              <a:t>Click To Edit Master Text Style</a:t>
            </a:r>
          </a:p>
        </p:txBody>
      </p:sp>
    </p:spTree>
    <p:extLst>
      <p:ext uri="{BB962C8B-B14F-4D97-AF65-F5344CB8AC3E}">
        <p14:creationId xmlns:p14="http://schemas.microsoft.com/office/powerpoint/2010/main" val="47020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a:t>click to edit master title style</a:t>
            </a:r>
          </a:p>
        </p:txBody>
      </p:sp>
      <p:sp>
        <p:nvSpPr>
          <p:cNvPr id="15" name="Content Placeholder 13"/>
          <p:cNvSpPr>
            <a:spLocks noGrp="1"/>
          </p:cNvSpPr>
          <p:nvPr>
            <p:ph sz="quarter" idx="15"/>
          </p:nvPr>
        </p:nvSpPr>
        <p:spPr>
          <a:xfrm>
            <a:off x="4790063" y="2690813"/>
            <a:ext cx="3904675" cy="2743202"/>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13"/>
          <p:cNvSpPr>
            <a:spLocks noGrp="1"/>
          </p:cNvSpPr>
          <p:nvPr>
            <p:ph sz="quarter" idx="16"/>
          </p:nvPr>
        </p:nvSpPr>
        <p:spPr>
          <a:xfrm>
            <a:off x="461963" y="2690563"/>
            <a:ext cx="3920550" cy="2743202"/>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
          <p:cNvSpPr>
            <a:spLocks noGrp="1"/>
          </p:cNvSpPr>
          <p:nvPr>
            <p:ph type="body" idx="28" hasCustomPrompt="1"/>
          </p:nvPr>
        </p:nvSpPr>
        <p:spPr>
          <a:xfrm>
            <a:off x="477838" y="691051"/>
            <a:ext cx="8216900" cy="451948"/>
          </a:xfrm>
        </p:spPr>
        <p:txBody>
          <a:bodyPr anchor="t"/>
          <a:lstStyle>
            <a:lvl1pPr marL="0" indent="0">
              <a:lnSpc>
                <a:spcPct val="85000"/>
              </a:lnSpc>
              <a:spcBef>
                <a:spcPts val="0"/>
              </a:spcBef>
              <a:spcAft>
                <a:spcPts val="0"/>
              </a:spcAft>
              <a:buNone/>
              <a:defRPr sz="1700" b="0">
                <a:solidFill>
                  <a:schemeClr val="accent3"/>
                </a:solidFill>
                <a:latin typeface="+mn-lt"/>
                <a:cs typeface="Myriad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Slide Number Placeholder 3"/>
          <p:cNvSpPr>
            <a:spLocks noGrp="1"/>
          </p:cNvSpPr>
          <p:nvPr>
            <p:ph type="sldNum" sz="quarter" idx="4"/>
          </p:nvPr>
        </p:nvSpPr>
        <p:spPr>
          <a:xfrm>
            <a:off x="0" y="6651291"/>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73994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8" name="Shape 18"/>
          <p:cNvSpPr>
            <a:spLocks noGrp="1"/>
          </p:cNvSpPr>
          <p:nvPr>
            <p:ph type="title"/>
          </p:nvPr>
        </p:nvSpPr>
        <p:spPr>
          <a:xfrm>
            <a:off x="669727" y="196453"/>
            <a:ext cx="7804547" cy="548556"/>
          </a:xfrm>
          <a:prstGeom prst="rect">
            <a:avLst/>
          </a:prstGeom>
        </p:spPr>
        <p:txBody>
          <a:bodyPr/>
          <a:lstStyle>
            <a:lvl1pPr>
              <a:defRPr sz="4219">
                <a:solidFill>
                  <a:srgbClr val="000733"/>
                </a:solidFill>
                <a:latin typeface="Fira Sans"/>
                <a:ea typeface="Fira Sans"/>
                <a:cs typeface="Fira Sans"/>
                <a:sym typeface="Fira Sans"/>
              </a:defRPr>
            </a:lvl1pPr>
          </a:lstStyle>
          <a:p>
            <a:pPr lvl="0">
              <a:defRPr sz="1800">
                <a:solidFill>
                  <a:srgbClr val="000000"/>
                </a:solidFill>
              </a:defRPr>
            </a:pPr>
            <a:r>
              <a:rPr sz="4219">
                <a:solidFill>
                  <a:srgbClr val="000733"/>
                </a:solidFill>
              </a:rPr>
              <a:t>Title Text</a:t>
            </a:r>
          </a:p>
        </p:txBody>
      </p:sp>
      <p:pic>
        <p:nvPicPr>
          <p:cNvPr id="5" name="Picture 4" descr="14-MS-0478_v1_footer_6-05.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83973"/>
            <a:ext cx="9134423" cy="774027"/>
          </a:xfrm>
          <a:prstGeom prst="rect">
            <a:avLst/>
          </a:prstGeom>
        </p:spPr>
      </p:pic>
    </p:spTree>
    <p:extLst>
      <p:ext uri="{BB962C8B-B14F-4D97-AF65-F5344CB8AC3E}">
        <p14:creationId xmlns:p14="http://schemas.microsoft.com/office/powerpoint/2010/main" val="227966590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2:1 copy">
    <p:spTree>
      <p:nvGrpSpPr>
        <p:cNvPr id="1" name=""/>
        <p:cNvGrpSpPr/>
        <p:nvPr/>
      </p:nvGrpSpPr>
      <p:grpSpPr>
        <a:xfrm>
          <a:off x="0" y="0"/>
          <a:ext cx="0" cy="0"/>
          <a:chOff x="0" y="0"/>
          <a:chExt cx="0" cy="0"/>
        </a:xfrm>
      </p:grpSpPr>
      <p:pic>
        <p:nvPicPr>
          <p:cNvPr id="67" name="image1.jpg" descr="14-MS-0478_v1_footer_6-0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5897880"/>
            <a:ext cx="9144000" cy="960121"/>
          </a:xfrm>
          <a:prstGeom prst="rect">
            <a:avLst/>
          </a:prstGeom>
          <a:ln w="12700">
            <a:miter lim="400000"/>
          </a:ln>
        </p:spPr>
      </p:pic>
      <p:sp>
        <p:nvSpPr>
          <p:cNvPr id="68" name="Shape 68"/>
          <p:cNvSpPr>
            <a:spLocks noGrp="1"/>
          </p:cNvSpPr>
          <p:nvPr>
            <p:ph type="title"/>
          </p:nvPr>
        </p:nvSpPr>
        <p:spPr>
          <a:xfrm>
            <a:off x="178006" y="256308"/>
            <a:ext cx="8787988" cy="653855"/>
          </a:xfrm>
          <a:prstGeom prst="rect">
            <a:avLst/>
          </a:prstGeom>
        </p:spPr>
        <p:txBody>
          <a:bodyPr/>
          <a:lstStyle/>
          <a:p>
            <a:r>
              <a:t>Title Text</a:t>
            </a:r>
          </a:p>
        </p:txBody>
      </p:sp>
      <p:sp>
        <p:nvSpPr>
          <p:cNvPr id="69" name="Shape 69"/>
          <p:cNvSpPr>
            <a:spLocks noGrp="1"/>
          </p:cNvSpPr>
          <p:nvPr>
            <p:ph type="body" sz="half" idx="1"/>
          </p:nvPr>
        </p:nvSpPr>
        <p:spPr>
          <a:xfrm>
            <a:off x="444587" y="1352033"/>
            <a:ext cx="5037138" cy="4153935"/>
          </a:xfrm>
          <a:prstGeom prst="rect">
            <a:avLst/>
          </a:prstGeom>
        </p:spPr>
        <p:txBody>
          <a:bodyPr/>
          <a:lstStyle>
            <a:lvl1pPr>
              <a:defRPr sz="1687">
                <a:solidFill>
                  <a:srgbClr val="000733"/>
                </a:solidFill>
              </a:defRPr>
            </a:lvl1pPr>
            <a:lvl2pPr>
              <a:defRPr sz="1687">
                <a:solidFill>
                  <a:srgbClr val="000733"/>
                </a:solidFill>
              </a:defRPr>
            </a:lvl2pPr>
            <a:lvl3pPr>
              <a:defRPr sz="1687">
                <a:solidFill>
                  <a:srgbClr val="000733"/>
                </a:solidFill>
              </a:defRPr>
            </a:lvl3pPr>
            <a:lvl4pPr marL="218956" indent="-218956">
              <a:defRPr sz="1687">
                <a:solidFill>
                  <a:srgbClr val="000733"/>
                </a:solidFill>
              </a:defRPr>
            </a:lvl4pPr>
            <a:lvl5pPr marL="346571" indent="-227141">
              <a:defRPr sz="1687">
                <a:solidFill>
                  <a:srgbClr val="000733"/>
                </a:solidFill>
              </a:defRPr>
            </a:lvl5pPr>
          </a:lstStyle>
          <a:p>
            <a:r>
              <a:t>Body Level One</a:t>
            </a:r>
          </a:p>
          <a:p>
            <a:pPr lvl="1"/>
            <a:r>
              <a:t>Body Level Two</a:t>
            </a:r>
          </a:p>
          <a:p>
            <a:pPr lvl="2"/>
            <a:r>
              <a:t>Body Level Three</a:t>
            </a:r>
          </a:p>
          <a:p>
            <a:pPr lvl="3"/>
            <a:r>
              <a:t>Body Level Four</a:t>
            </a:r>
          </a:p>
          <a:p>
            <a:pPr lvl="4"/>
            <a:r>
              <a:t>Body Level Five</a:t>
            </a:r>
          </a:p>
        </p:txBody>
      </p:sp>
      <p:sp>
        <p:nvSpPr>
          <p:cNvPr id="70" name="Shape 7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896256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8720" y="-142629"/>
            <a:ext cx="9447494" cy="7137992"/>
            <a:chOff x="-158720" y="-142629"/>
            <a:chExt cx="9447494" cy="7137992"/>
          </a:xfrm>
        </p:grpSpPr>
        <p:grpSp>
          <p:nvGrpSpPr>
            <p:cNvPr id="8" name="Group 7"/>
            <p:cNvGrpSpPr/>
            <p:nvPr userDrawn="1"/>
          </p:nvGrpSpPr>
          <p:grpSpPr>
            <a:xfrm>
              <a:off x="685800" y="6873248"/>
              <a:ext cx="7772400" cy="122115"/>
              <a:chOff x="685800" y="6873248"/>
              <a:chExt cx="7772400" cy="122115"/>
            </a:xfrm>
          </p:grpSpPr>
          <p:cxnSp>
            <p:nvCxnSpPr>
              <p:cNvPr id="37" name="Straight Connector 36"/>
              <p:cNvCxnSpPr/>
              <p:nvPr userDrawn="1"/>
            </p:nvCxnSpPr>
            <p:spPr>
              <a:xfrm>
                <a:off x="6858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458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p:cNvGrpSpPr/>
              <p:nvPr userDrawn="1"/>
            </p:nvGrpSpPr>
            <p:grpSpPr>
              <a:xfrm>
                <a:off x="57150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userDrawn="1"/>
            </p:nvGrpSpPr>
            <p:grpSpPr>
              <a:xfrm>
                <a:off x="2971800" y="6873248"/>
                <a:ext cx="457200" cy="122115"/>
                <a:chOff x="5715000" y="6873248"/>
                <a:chExt cx="457200" cy="122115"/>
              </a:xfrm>
            </p:grpSpPr>
            <p:cxnSp>
              <p:nvCxnSpPr>
                <p:cNvPr id="41" name="Straight Connector 40"/>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685800" y="-142629"/>
              <a:ext cx="7772400" cy="122115"/>
              <a:chOff x="685800" y="6873248"/>
              <a:chExt cx="7772400" cy="122115"/>
            </a:xfrm>
          </p:grpSpPr>
          <p:cxnSp>
            <p:nvCxnSpPr>
              <p:cNvPr id="29" name="Straight Connector 28"/>
              <p:cNvCxnSpPr/>
              <p:nvPr userDrawn="1"/>
            </p:nvCxnSpPr>
            <p:spPr>
              <a:xfrm>
                <a:off x="6858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8458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p:cNvGrpSpPr/>
              <p:nvPr userDrawn="1"/>
            </p:nvGrpSpPr>
            <p:grpSpPr>
              <a:xfrm>
                <a:off x="57150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userDrawn="1"/>
            </p:nvGrpSpPr>
            <p:grpSpPr>
              <a:xfrm>
                <a:off x="2971800" y="6873248"/>
                <a:ext cx="457200" cy="122115"/>
                <a:chOff x="5715000" y="6873248"/>
                <a:chExt cx="457200" cy="122115"/>
              </a:xfrm>
            </p:grpSpPr>
            <p:cxnSp>
              <p:nvCxnSpPr>
                <p:cNvPr id="33" name="Straight Connector 3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userDrawn="1"/>
          </p:nvGrpSpPr>
          <p:grpSpPr>
            <a:xfrm>
              <a:off x="-158720" y="694332"/>
              <a:ext cx="122115" cy="5477868"/>
              <a:chOff x="-158720" y="694332"/>
              <a:chExt cx="122115" cy="5477868"/>
            </a:xfrm>
          </p:grpSpPr>
          <p:cxnSp>
            <p:nvCxnSpPr>
              <p:cNvPr id="21" name="Straight Connector 20"/>
              <p:cNvCxnSpPr/>
              <p:nvPr userDrawn="1"/>
            </p:nvCxnSpPr>
            <p:spPr>
              <a:xfrm flipH="1">
                <a:off x="-158720" y="5715004"/>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a:off x="-97662" y="1991200"/>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5400000">
                <a:off x="-97662" y="63327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158720" y="4783673"/>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58720" y="38862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29718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9166659" y="694332"/>
              <a:ext cx="122115" cy="5477868"/>
              <a:chOff x="-158720" y="694332"/>
              <a:chExt cx="122115" cy="5477868"/>
            </a:xfrm>
          </p:grpSpPr>
          <p:cxnSp>
            <p:nvCxnSpPr>
              <p:cNvPr id="13" name="Straight Connector 12"/>
              <p:cNvCxnSpPr/>
              <p:nvPr userDrawn="1"/>
            </p:nvCxnSpPr>
            <p:spPr>
              <a:xfrm flipH="1">
                <a:off x="-158720" y="5715004"/>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97662" y="1991200"/>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97662" y="63327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158720" y="4783673"/>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H="1">
                <a:off x="-158720" y="38862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29718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3" name="Picture 2" descr="ppt_cov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flipV="1">
            <a:off x="0" y="0"/>
            <a:ext cx="9144000" cy="6858000"/>
          </a:xfrm>
          <a:prstGeom prst="rect">
            <a:avLst/>
          </a:prstGeom>
        </p:spPr>
      </p:pic>
      <p:sp>
        <p:nvSpPr>
          <p:cNvPr id="2" name="Title 1"/>
          <p:cNvSpPr>
            <a:spLocks noGrp="1"/>
          </p:cNvSpPr>
          <p:nvPr>
            <p:ph type="title"/>
          </p:nvPr>
        </p:nvSpPr>
        <p:spPr>
          <a:xfrm>
            <a:off x="677863" y="694331"/>
            <a:ext cx="7773987" cy="2089796"/>
          </a:xfrm>
        </p:spPr>
        <p:txBody>
          <a:bodyPr anchor="ctr"/>
          <a:lstStyle>
            <a:lvl1pPr>
              <a:defRPr sz="4800">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4" hasCustomPrompt="1"/>
          </p:nvPr>
        </p:nvSpPr>
        <p:spPr>
          <a:xfrm>
            <a:off x="685006" y="2784127"/>
            <a:ext cx="7773987" cy="966106"/>
          </a:xfrm>
        </p:spPr>
        <p:txBody>
          <a:bodyPr>
            <a:noAutofit/>
          </a:bodyPr>
          <a:lstStyle>
            <a:lvl1pPr marL="0" indent="0">
              <a:lnSpc>
                <a:spcPct val="95000"/>
              </a:lnSpc>
              <a:spcAft>
                <a:spcPts val="0"/>
              </a:spcAft>
              <a:buFont typeface="Arial" panose="020B0604020202020204" pitchFamily="34" charset="0"/>
              <a:buChar char="​"/>
              <a:defRPr sz="2400" b="0">
                <a:solidFill>
                  <a:schemeClr val="accent1"/>
                </a:solidFill>
                <a:latin typeface="+mn-lt"/>
                <a:cs typeface="Myriad Pro"/>
              </a:defRPr>
            </a:lvl1pPr>
            <a:lvl2pPr marL="0" indent="0">
              <a:lnSpc>
                <a:spcPct val="95000"/>
              </a:lnSpc>
              <a:spcBef>
                <a:spcPts val="0"/>
              </a:spcBef>
              <a:spcAft>
                <a:spcPts val="200"/>
              </a:spcAft>
              <a:buFont typeface="Arial" panose="020B0604020202020204" pitchFamily="34" charset="0"/>
              <a:buChar char="​"/>
              <a:defRPr sz="1600">
                <a:solidFill>
                  <a:schemeClr val="bg1"/>
                </a:solidFill>
              </a:defRPr>
            </a:lvl2pPr>
            <a:lvl3pPr marL="0" indent="0">
              <a:lnSpc>
                <a:spcPct val="95000"/>
              </a:lnSpc>
              <a:spcBef>
                <a:spcPts val="0"/>
              </a:spcBef>
              <a:spcAft>
                <a:spcPts val="200"/>
              </a:spcAft>
              <a:buFont typeface="Arial" panose="020B0604020202020204" pitchFamily="34" charset="0"/>
              <a:buChar char="​"/>
              <a:defRPr sz="1600">
                <a:solidFill>
                  <a:schemeClr val="bg1"/>
                </a:solidFill>
              </a:defRPr>
            </a:lvl3pPr>
            <a:lvl4pPr marL="0" indent="0">
              <a:lnSpc>
                <a:spcPct val="95000"/>
              </a:lnSpc>
              <a:spcBef>
                <a:spcPts val="0"/>
              </a:spcBef>
              <a:spcAft>
                <a:spcPts val="200"/>
              </a:spcAft>
              <a:buFont typeface="Arial" panose="020B0604020202020204" pitchFamily="34" charset="0"/>
              <a:buChar char="​"/>
              <a:defRPr sz="1500">
                <a:solidFill>
                  <a:schemeClr val="bg1"/>
                </a:solidFill>
              </a:defRPr>
            </a:lvl4pPr>
            <a:lvl5pPr marL="0" indent="0">
              <a:lnSpc>
                <a:spcPct val="95000"/>
              </a:lnSpc>
              <a:spcBef>
                <a:spcPts val="0"/>
              </a:spcBef>
              <a:spcAft>
                <a:spcPts val="200"/>
              </a:spcAft>
              <a:buFont typeface="Arial" panose="020B0604020202020204" pitchFamily="34" charset="0"/>
              <a:buChar char="​"/>
              <a:defRPr sz="15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45" name="Picture 44" descr="LBL_Masterbrand_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5915602"/>
            <a:ext cx="3159598" cy="513196"/>
          </a:xfrm>
          <a:prstGeom prst="rect">
            <a:avLst/>
          </a:prstGeom>
        </p:spPr>
      </p:pic>
      <p:pic>
        <p:nvPicPr>
          <p:cNvPr id="46" name="Picture 45" descr="RGB_Color-Seal_White-Mark_SC_Horizontal s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2350" y="5971434"/>
            <a:ext cx="2349500" cy="401532"/>
          </a:xfrm>
          <a:prstGeom prst="rect">
            <a:avLst/>
          </a:prstGeom>
        </p:spPr>
      </p:pic>
      <p:sp>
        <p:nvSpPr>
          <p:cNvPr id="48" name="Text Placeholder 1"/>
          <p:cNvSpPr txBox="1">
            <a:spLocks/>
          </p:cNvSpPr>
          <p:nvPr/>
        </p:nvSpPr>
        <p:spPr>
          <a:xfrm>
            <a:off x="672306" y="327916"/>
            <a:ext cx="7773987" cy="830001"/>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r>
              <a:rPr lang="en-US" sz="2400">
                <a:solidFill>
                  <a:srgbClr val="E4AA17"/>
                </a:solidFill>
              </a:rPr>
              <a:t>ENERGY SCIENCES AREA</a:t>
            </a:r>
          </a:p>
        </p:txBody>
      </p:sp>
      <p:grpSp>
        <p:nvGrpSpPr>
          <p:cNvPr id="47" name="Group 46"/>
          <p:cNvGrpSpPr/>
          <p:nvPr userDrawn="1"/>
        </p:nvGrpSpPr>
        <p:grpSpPr>
          <a:xfrm>
            <a:off x="-158720" y="-142629"/>
            <a:ext cx="9447494" cy="7137992"/>
            <a:chOff x="-158720" y="-142629"/>
            <a:chExt cx="9447494" cy="7137992"/>
          </a:xfrm>
        </p:grpSpPr>
        <p:grpSp>
          <p:nvGrpSpPr>
            <p:cNvPr id="49" name="Group 48"/>
            <p:cNvGrpSpPr/>
            <p:nvPr userDrawn="1"/>
          </p:nvGrpSpPr>
          <p:grpSpPr>
            <a:xfrm>
              <a:off x="685800" y="6873248"/>
              <a:ext cx="7772400" cy="122115"/>
              <a:chOff x="685800" y="6873248"/>
              <a:chExt cx="7772400" cy="122115"/>
            </a:xfrm>
          </p:grpSpPr>
          <p:cxnSp>
            <p:nvCxnSpPr>
              <p:cNvPr id="77" name="Straight Connector 76"/>
              <p:cNvCxnSpPr/>
              <p:nvPr userDrawn="1"/>
            </p:nvCxnSpPr>
            <p:spPr>
              <a:xfrm>
                <a:off x="6858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8458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9" name="Group 78"/>
              <p:cNvGrpSpPr/>
              <p:nvPr userDrawn="1"/>
            </p:nvGrpSpPr>
            <p:grpSpPr>
              <a:xfrm>
                <a:off x="5715000" y="6873248"/>
                <a:ext cx="457200" cy="122115"/>
                <a:chOff x="5715000" y="6873248"/>
                <a:chExt cx="457200" cy="122115"/>
              </a:xfrm>
            </p:grpSpPr>
            <p:cxnSp>
              <p:nvCxnSpPr>
                <p:cNvPr id="83" name="Straight Connector 8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userDrawn="1"/>
            </p:nvGrpSpPr>
            <p:grpSpPr>
              <a:xfrm>
                <a:off x="2971800" y="6873248"/>
                <a:ext cx="457200" cy="122115"/>
                <a:chOff x="5715000" y="6873248"/>
                <a:chExt cx="457200" cy="122115"/>
              </a:xfrm>
            </p:grpSpPr>
            <p:cxnSp>
              <p:nvCxnSpPr>
                <p:cNvPr id="81" name="Straight Connector 80"/>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0" name="Group 49"/>
            <p:cNvGrpSpPr/>
            <p:nvPr userDrawn="1"/>
          </p:nvGrpSpPr>
          <p:grpSpPr>
            <a:xfrm>
              <a:off x="685800" y="-142629"/>
              <a:ext cx="7772400" cy="122115"/>
              <a:chOff x="685800" y="6873248"/>
              <a:chExt cx="7772400" cy="122115"/>
            </a:xfrm>
          </p:grpSpPr>
          <p:cxnSp>
            <p:nvCxnSpPr>
              <p:cNvPr id="69" name="Straight Connector 68"/>
              <p:cNvCxnSpPr/>
              <p:nvPr userDrawn="1"/>
            </p:nvCxnSpPr>
            <p:spPr>
              <a:xfrm>
                <a:off x="6858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8458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1" name="Group 70"/>
              <p:cNvGrpSpPr/>
              <p:nvPr userDrawn="1"/>
            </p:nvGrpSpPr>
            <p:grpSpPr>
              <a:xfrm>
                <a:off x="5715000" y="6873248"/>
                <a:ext cx="457200" cy="122115"/>
                <a:chOff x="5715000" y="6873248"/>
                <a:chExt cx="457200" cy="122115"/>
              </a:xfrm>
            </p:grpSpPr>
            <p:cxnSp>
              <p:nvCxnSpPr>
                <p:cNvPr id="75" name="Straight Connector 7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userDrawn="1"/>
            </p:nvGrpSpPr>
            <p:grpSpPr>
              <a:xfrm>
                <a:off x="2971800" y="6873248"/>
                <a:ext cx="457200" cy="122115"/>
                <a:chOff x="5715000" y="6873248"/>
                <a:chExt cx="457200" cy="122115"/>
              </a:xfrm>
            </p:grpSpPr>
            <p:cxnSp>
              <p:nvCxnSpPr>
                <p:cNvPr id="73" name="Straight Connector 7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userDrawn="1"/>
          </p:nvGrpSpPr>
          <p:grpSpPr>
            <a:xfrm>
              <a:off x="-158720" y="694332"/>
              <a:ext cx="122115" cy="5477868"/>
              <a:chOff x="-158720" y="694332"/>
              <a:chExt cx="122115" cy="5477868"/>
            </a:xfrm>
          </p:grpSpPr>
          <p:cxnSp>
            <p:nvCxnSpPr>
              <p:cNvPr id="61" name="Straight Connector 60"/>
              <p:cNvCxnSpPr/>
              <p:nvPr userDrawn="1"/>
            </p:nvCxnSpPr>
            <p:spPr>
              <a:xfrm flipH="1">
                <a:off x="-158720" y="5715004"/>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rot="5400000">
                <a:off x="-97662" y="1991200"/>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rot="5400000">
                <a:off x="-97662" y="63327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H="1">
                <a:off x="-158720" y="4783673"/>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flipH="1">
                <a:off x="-158720" y="38862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flipH="1">
                <a:off x="-158720" y="29718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a:off x="9166659" y="694332"/>
              <a:ext cx="122115" cy="5477868"/>
              <a:chOff x="-158720" y="694332"/>
              <a:chExt cx="122115" cy="5477868"/>
            </a:xfrm>
          </p:grpSpPr>
          <p:cxnSp>
            <p:nvCxnSpPr>
              <p:cNvPr id="53" name="Straight Connector 52"/>
              <p:cNvCxnSpPr/>
              <p:nvPr userDrawn="1"/>
            </p:nvCxnSpPr>
            <p:spPr>
              <a:xfrm flipH="1">
                <a:off x="-158720" y="5715004"/>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rot="5400000">
                <a:off x="-97662" y="1991200"/>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rot="5400000">
                <a:off x="-97662" y="63327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flipH="1">
                <a:off x="-158720" y="4783673"/>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158720" y="38862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flipH="1">
                <a:off x="-158720" y="29718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85" name="Picture 84" descr="ppt_cover.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0" y="0"/>
            <a:ext cx="9144000" cy="6858000"/>
          </a:xfrm>
          <a:prstGeom prst="rect">
            <a:avLst/>
          </a:prstGeom>
        </p:spPr>
      </p:pic>
      <p:pic>
        <p:nvPicPr>
          <p:cNvPr id="86" name="Picture 85" descr="LBL_Masterbrand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6037522"/>
            <a:ext cx="3159598" cy="513196"/>
          </a:xfrm>
          <a:prstGeom prst="rect">
            <a:avLst/>
          </a:prstGeom>
        </p:spPr>
      </p:pic>
      <p:pic>
        <p:nvPicPr>
          <p:cNvPr id="87" name="Picture 86" descr="RGB_Color-Seal_White-Mark_SC_Horizontal 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02350" y="6093354"/>
            <a:ext cx="2349500" cy="401532"/>
          </a:xfrm>
          <a:prstGeom prst="rect">
            <a:avLst/>
          </a:prstGeom>
        </p:spPr>
      </p:pic>
      <p:sp>
        <p:nvSpPr>
          <p:cNvPr id="88" name="Text Placeholder 1"/>
          <p:cNvSpPr txBox="1">
            <a:spLocks/>
          </p:cNvSpPr>
          <p:nvPr userDrawn="1"/>
        </p:nvSpPr>
        <p:spPr>
          <a:xfrm>
            <a:off x="672306" y="327916"/>
            <a:ext cx="7773987" cy="830001"/>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r>
              <a:rPr lang="en-US" sz="2400" b="0" i="0" dirty="0">
                <a:solidFill>
                  <a:srgbClr val="E4AA17"/>
                </a:solidFill>
                <a:latin typeface="Avenir Next Medium" charset="0"/>
                <a:ea typeface="Avenir Next Medium" charset="0"/>
                <a:cs typeface="Avenir Next Medium" charset="0"/>
              </a:rPr>
              <a:t>ENERGY SCIENCES AREA</a:t>
            </a:r>
          </a:p>
        </p:txBody>
      </p:sp>
    </p:spTree>
    <p:extLst>
      <p:ext uri="{BB962C8B-B14F-4D97-AF65-F5344CB8AC3E}">
        <p14:creationId xmlns:p14="http://schemas.microsoft.com/office/powerpoint/2010/main" val="270873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o Title Shadow">
    <p:spTree>
      <p:nvGrpSpPr>
        <p:cNvPr id="1" name=""/>
        <p:cNvGrpSpPr/>
        <p:nvPr/>
      </p:nvGrpSpPr>
      <p:grpSpPr>
        <a:xfrm>
          <a:off x="0" y="0"/>
          <a:ext cx="0" cy="0"/>
          <a:chOff x="0" y="0"/>
          <a:chExt cx="0" cy="0"/>
        </a:xfrm>
      </p:grpSpPr>
      <p:sp>
        <p:nvSpPr>
          <p:cNvPr id="16" name="Title 1"/>
          <p:cNvSpPr>
            <a:spLocks noGrp="1"/>
          </p:cNvSpPr>
          <p:nvPr>
            <p:ph type="title"/>
          </p:nvPr>
        </p:nvSpPr>
        <p:spPr>
          <a:xfrm>
            <a:off x="0" y="1"/>
            <a:ext cx="9144000" cy="855765"/>
          </a:xfrm>
        </p:spPr>
        <p:txBody>
          <a:bodyPr anchor="ctr"/>
          <a:lstStyle>
            <a:lvl1pPr algn="ctr">
              <a:defRPr sz="2800" b="0">
                <a:solidFill>
                  <a:srgbClr val="0B5478"/>
                </a:solidFill>
                <a:latin typeface="Avenir Next" charset="0"/>
                <a:ea typeface="Avenir Next" charset="0"/>
                <a:cs typeface="Avenir Next" charset="0"/>
              </a:defRPr>
            </a:lvl1pPr>
          </a:lstStyle>
          <a:p>
            <a:r>
              <a:rPr lang="en-US" dirty="0"/>
              <a:t>Click to edit Master title style</a:t>
            </a:r>
          </a:p>
        </p:txBody>
      </p:sp>
    </p:spTree>
    <p:extLst>
      <p:ext uri="{BB962C8B-B14F-4D97-AF65-F5344CB8AC3E}">
        <p14:creationId xmlns:p14="http://schemas.microsoft.com/office/powerpoint/2010/main" val="3184192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a:xfrm>
            <a:off x="664215" y="208126"/>
            <a:ext cx="7773987" cy="747217"/>
          </a:xfrm>
        </p:spPr>
        <p:txBody>
          <a:bodyPr anchor="ctr"/>
          <a:lstStyle>
            <a:lvl1pPr algn="ctr">
              <a:defRPr>
                <a:latin typeface="Avenir Next" charset="0"/>
                <a:ea typeface="Avenir Next" charset="0"/>
                <a:cs typeface="Avenir Next" charset="0"/>
              </a:defRPr>
            </a:lvl1pPr>
          </a:lstStyle>
          <a:p>
            <a:r>
              <a:rPr lang="en-US" dirty="0"/>
              <a:t>Click to edit Master title style</a:t>
            </a:r>
          </a:p>
        </p:txBody>
      </p:sp>
      <p:sp>
        <p:nvSpPr>
          <p:cNvPr id="3" name="Text Placeholder 15"/>
          <p:cNvSpPr>
            <a:spLocks noGrp="1"/>
          </p:cNvSpPr>
          <p:nvPr>
            <p:ph type="body" sz="quarter" idx="13"/>
          </p:nvPr>
        </p:nvSpPr>
        <p:spPr>
          <a:xfrm>
            <a:off x="136771" y="1204500"/>
            <a:ext cx="2743200" cy="1014984"/>
          </a:xfrm>
          <a:prstGeom prst="rect">
            <a:avLst/>
          </a:prstGeom>
          <a:solidFill>
            <a:srgbClr val="0C668E"/>
          </a:solidFill>
        </p:spPr>
        <p:txBody>
          <a:bodyPr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5"/>
          <p:cNvSpPr>
            <a:spLocks noGrp="1"/>
          </p:cNvSpPr>
          <p:nvPr>
            <p:ph type="body" sz="quarter" idx="14"/>
          </p:nvPr>
        </p:nvSpPr>
        <p:spPr>
          <a:xfrm>
            <a:off x="3195866" y="1208487"/>
            <a:ext cx="2743200" cy="1014984"/>
          </a:xfrm>
          <a:prstGeom prst="rect">
            <a:avLst/>
          </a:prstGeom>
          <a:solidFill>
            <a:srgbClr val="0C668E"/>
          </a:solidFill>
        </p:spPr>
        <p:txBody>
          <a:bodyPr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5"/>
          <p:cNvSpPr>
            <a:spLocks noGrp="1"/>
          </p:cNvSpPr>
          <p:nvPr>
            <p:ph type="body" sz="quarter" idx="15"/>
          </p:nvPr>
        </p:nvSpPr>
        <p:spPr>
          <a:xfrm>
            <a:off x="6254962" y="1204500"/>
            <a:ext cx="2743200" cy="1014984"/>
          </a:xfrm>
          <a:prstGeom prst="rect">
            <a:avLst/>
          </a:prstGeom>
          <a:solidFill>
            <a:srgbClr val="0C668E"/>
          </a:solidFill>
        </p:spPr>
        <p:txBody>
          <a:bodyPr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4771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a:t>click to edit master title style</a:t>
            </a:r>
          </a:p>
        </p:txBody>
      </p:sp>
      <p:sp>
        <p:nvSpPr>
          <p:cNvPr id="15" name="Content Placeholder 13"/>
          <p:cNvSpPr>
            <a:spLocks noGrp="1"/>
          </p:cNvSpPr>
          <p:nvPr>
            <p:ph sz="quarter" idx="15"/>
          </p:nvPr>
        </p:nvSpPr>
        <p:spPr>
          <a:xfrm>
            <a:off x="4790063" y="2690813"/>
            <a:ext cx="3904675" cy="2743202"/>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13"/>
          <p:cNvSpPr>
            <a:spLocks noGrp="1"/>
          </p:cNvSpPr>
          <p:nvPr>
            <p:ph sz="quarter" idx="16"/>
          </p:nvPr>
        </p:nvSpPr>
        <p:spPr>
          <a:xfrm>
            <a:off x="461963" y="2690563"/>
            <a:ext cx="3920550" cy="2743202"/>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
          <p:cNvSpPr>
            <a:spLocks noGrp="1"/>
          </p:cNvSpPr>
          <p:nvPr>
            <p:ph type="body" idx="28" hasCustomPrompt="1"/>
          </p:nvPr>
        </p:nvSpPr>
        <p:spPr>
          <a:xfrm>
            <a:off x="477838" y="691051"/>
            <a:ext cx="8216900" cy="451948"/>
          </a:xfrm>
        </p:spPr>
        <p:txBody>
          <a:bodyPr anchor="t"/>
          <a:lstStyle>
            <a:lvl1pPr marL="0" indent="0">
              <a:lnSpc>
                <a:spcPct val="85000"/>
              </a:lnSpc>
              <a:spcBef>
                <a:spcPts val="0"/>
              </a:spcBef>
              <a:spcAft>
                <a:spcPts val="0"/>
              </a:spcAft>
              <a:buNone/>
              <a:defRPr sz="1700" b="0">
                <a:solidFill>
                  <a:schemeClr val="accent3"/>
                </a:solidFill>
                <a:latin typeface="+mn-lt"/>
                <a:cs typeface="Myriad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Slide Number Placeholder 3"/>
          <p:cNvSpPr>
            <a:spLocks noGrp="1"/>
          </p:cNvSpPr>
          <p:nvPr>
            <p:ph type="sldNum" sz="quarter" idx="4"/>
          </p:nvPr>
        </p:nvSpPr>
        <p:spPr>
          <a:xfrm>
            <a:off x="0" y="6651291"/>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3627499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362" y="1743075"/>
            <a:ext cx="8070851" cy="914402"/>
          </a:xfrm>
        </p:spPr>
        <p:txBody>
          <a:bodyPr/>
          <a:lstStyle>
            <a:lvl1pPr>
              <a:defRPr>
                <a:latin typeface="+mj-lt"/>
                <a:cs typeface="Myriad Pro"/>
              </a:defRPr>
            </a:lvl1pPr>
          </a:lstStyle>
          <a:p>
            <a:r>
              <a:rPr lang="en-US" dirty="0"/>
              <a:t>click to edit master title style</a:t>
            </a:r>
          </a:p>
        </p:txBody>
      </p:sp>
      <p:sp>
        <p:nvSpPr>
          <p:cNvPr id="9" name="Text Placeholder 9"/>
          <p:cNvSpPr>
            <a:spLocks noGrp="1"/>
          </p:cNvSpPr>
          <p:nvPr>
            <p:ph type="body" sz="quarter" idx="14" hasCustomPrompt="1"/>
          </p:nvPr>
        </p:nvSpPr>
        <p:spPr>
          <a:xfrm>
            <a:off x="744038" y="3733800"/>
            <a:ext cx="8068175" cy="839535"/>
          </a:xfrm>
        </p:spPr>
        <p:txBody>
          <a:bodyPr>
            <a:noAutofit/>
          </a:bodyPr>
          <a:lstStyle>
            <a:lvl1pPr marL="0" indent="0">
              <a:lnSpc>
                <a:spcPct val="95000"/>
              </a:lnSpc>
              <a:spcAft>
                <a:spcPts val="0"/>
              </a:spcAft>
              <a:buFont typeface="Arial" panose="020B0604020202020204" pitchFamily="34" charset="0"/>
              <a:buChar char="​"/>
              <a:defRPr sz="1800" b="0">
                <a:solidFill>
                  <a:schemeClr val="accent1"/>
                </a:solidFill>
                <a:latin typeface="+mn-lt"/>
                <a:cs typeface="Myriad Pro"/>
              </a:defRPr>
            </a:lvl1pPr>
            <a:lvl2pPr marL="0" indent="0">
              <a:lnSpc>
                <a:spcPct val="95000"/>
              </a:lnSpc>
              <a:spcBef>
                <a:spcPts val="0"/>
              </a:spcBef>
              <a:spcAft>
                <a:spcPts val="200"/>
              </a:spcAft>
              <a:buFont typeface="Arial" panose="020B0604020202020204" pitchFamily="34" charset="0"/>
              <a:buChar char="​"/>
              <a:defRPr sz="1500">
                <a:solidFill>
                  <a:schemeClr val="bg1"/>
                </a:solidFill>
              </a:defRPr>
            </a:lvl2pPr>
            <a:lvl3pPr marL="0" indent="0">
              <a:lnSpc>
                <a:spcPct val="95000"/>
              </a:lnSpc>
              <a:spcBef>
                <a:spcPts val="0"/>
              </a:spcBef>
              <a:spcAft>
                <a:spcPts val="200"/>
              </a:spcAft>
              <a:buFont typeface="Arial" panose="020B0604020202020204" pitchFamily="34" charset="0"/>
              <a:buChar char="​"/>
              <a:defRPr sz="1500">
                <a:solidFill>
                  <a:schemeClr val="bg1"/>
                </a:solidFill>
              </a:defRPr>
            </a:lvl3pPr>
            <a:lvl4pPr marL="0" indent="0">
              <a:lnSpc>
                <a:spcPct val="95000"/>
              </a:lnSpc>
              <a:spcBef>
                <a:spcPts val="0"/>
              </a:spcBef>
              <a:spcAft>
                <a:spcPts val="200"/>
              </a:spcAft>
              <a:buFont typeface="Arial" panose="020B0604020202020204" pitchFamily="34" charset="0"/>
              <a:buChar char="​"/>
              <a:defRPr sz="1500">
                <a:solidFill>
                  <a:schemeClr val="bg1"/>
                </a:solidFill>
              </a:defRPr>
            </a:lvl4pPr>
            <a:lvl5pPr marL="0" indent="0">
              <a:lnSpc>
                <a:spcPct val="95000"/>
              </a:lnSpc>
              <a:spcBef>
                <a:spcPts val="0"/>
              </a:spcBef>
              <a:spcAft>
                <a:spcPts val="200"/>
              </a:spcAft>
              <a:buFont typeface="Arial" panose="020B0604020202020204" pitchFamily="34" charset="0"/>
              <a:buChar char="​"/>
              <a:defRPr sz="1500">
                <a:solidFill>
                  <a:schemeClr val="bg1"/>
                </a:solidFill>
              </a:defRPr>
            </a:lvl5pPr>
          </a:lstStyle>
          <a:p>
            <a:pPr lvl="0"/>
            <a:r>
              <a:rPr lang="en-US" dirty="0"/>
              <a:t>Click To Edit Master Text Style</a:t>
            </a:r>
          </a:p>
        </p:txBody>
      </p:sp>
    </p:spTree>
    <p:extLst>
      <p:ext uri="{BB962C8B-B14F-4D97-AF65-F5344CB8AC3E}">
        <p14:creationId xmlns:p14="http://schemas.microsoft.com/office/powerpoint/2010/main" val="3357124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ABE717E-8BCD-4239-8D11-E7DE56E03811}" type="datetimeFigureOut">
              <a:rPr lang="en-US" smtClean="0"/>
              <a:t>4/25/18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98A7CDD-8486-400B-AC67-6FCB62565146}" type="slidenum">
              <a:rPr lang="en-US" smtClean="0"/>
              <a:t>‹#›</a:t>
            </a:fld>
            <a:endParaRPr lang="en-US"/>
          </a:p>
        </p:txBody>
      </p:sp>
    </p:spTree>
    <p:extLst>
      <p:ext uri="{BB962C8B-B14F-4D97-AF65-F5344CB8AC3E}">
        <p14:creationId xmlns:p14="http://schemas.microsoft.com/office/powerpoint/2010/main" val="150209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16" name="Title 1"/>
          <p:cNvSpPr>
            <a:spLocks noGrp="1"/>
          </p:cNvSpPr>
          <p:nvPr>
            <p:ph type="title"/>
          </p:nvPr>
        </p:nvSpPr>
        <p:spPr>
          <a:xfrm>
            <a:off x="0" y="1"/>
            <a:ext cx="9144000" cy="855765"/>
          </a:xfrm>
        </p:spPr>
        <p:txBody>
          <a:bodyPr anchor="ctr"/>
          <a:lstStyle>
            <a:lvl1pPr>
              <a:defRPr sz="28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91074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788" y="3276600"/>
            <a:ext cx="7773987" cy="1132635"/>
          </a:xfrm>
        </p:spPr>
        <p:txBody>
          <a:bodyPr anchor="t" anchorCtr="0"/>
          <a:lstStyle>
            <a:lvl1pPr>
              <a:defRPr sz="4200">
                <a:solidFill>
                  <a:schemeClr val="tx2"/>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457200" y="5105400"/>
            <a:ext cx="7773987" cy="1167132"/>
          </a:xfrm>
        </p:spPr>
        <p:txBody>
          <a:bodyPr>
            <a:noAutofit/>
          </a:bodyPr>
          <a:lstStyle>
            <a:lvl1pPr marL="0" indent="0">
              <a:lnSpc>
                <a:spcPct val="95000"/>
              </a:lnSpc>
              <a:spcAft>
                <a:spcPts val="0"/>
              </a:spcAft>
              <a:buFont typeface="Arial" panose="020B0604020202020204" pitchFamily="34" charset="0"/>
              <a:buChar char="​"/>
              <a:defRPr sz="1800" b="0">
                <a:solidFill>
                  <a:schemeClr val="accent1"/>
                </a:solidFill>
                <a:latin typeface="+mn-lt"/>
                <a:cs typeface="Myriad Pro"/>
              </a:defRPr>
            </a:lvl1pPr>
            <a:lvl2pPr marL="0" indent="0">
              <a:lnSpc>
                <a:spcPct val="95000"/>
              </a:lnSpc>
              <a:spcBef>
                <a:spcPts val="0"/>
              </a:spcBef>
              <a:spcAft>
                <a:spcPts val="200"/>
              </a:spcAft>
              <a:buFont typeface="Arial" panose="020B0604020202020204" pitchFamily="34" charset="0"/>
              <a:buChar char="​"/>
              <a:defRPr sz="1500">
                <a:solidFill>
                  <a:schemeClr val="bg1"/>
                </a:solidFill>
              </a:defRPr>
            </a:lvl2pPr>
            <a:lvl3pPr marL="0" indent="0">
              <a:lnSpc>
                <a:spcPct val="95000"/>
              </a:lnSpc>
              <a:spcBef>
                <a:spcPts val="0"/>
              </a:spcBef>
              <a:spcAft>
                <a:spcPts val="200"/>
              </a:spcAft>
              <a:buFont typeface="Arial" panose="020B0604020202020204" pitchFamily="34" charset="0"/>
              <a:buChar char="​"/>
              <a:defRPr sz="1500">
                <a:solidFill>
                  <a:schemeClr val="bg1"/>
                </a:solidFill>
              </a:defRPr>
            </a:lvl3pPr>
            <a:lvl4pPr marL="0" indent="0">
              <a:lnSpc>
                <a:spcPct val="95000"/>
              </a:lnSpc>
              <a:spcBef>
                <a:spcPts val="0"/>
              </a:spcBef>
              <a:spcAft>
                <a:spcPts val="200"/>
              </a:spcAft>
              <a:buFont typeface="Arial" panose="020B0604020202020204" pitchFamily="34" charset="0"/>
              <a:buChar char="​"/>
              <a:defRPr sz="1500">
                <a:solidFill>
                  <a:schemeClr val="bg1"/>
                </a:solidFill>
              </a:defRPr>
            </a:lvl4pPr>
            <a:lvl5pPr marL="0" indent="0">
              <a:lnSpc>
                <a:spcPct val="95000"/>
              </a:lnSpc>
              <a:spcBef>
                <a:spcPts val="0"/>
              </a:spcBef>
              <a:spcAft>
                <a:spcPts val="200"/>
              </a:spcAft>
              <a:buFont typeface="Arial" panose="020B0604020202020204" pitchFamily="34" charset="0"/>
              <a:buChar char="​"/>
              <a:defRPr sz="1500">
                <a:solidFill>
                  <a:schemeClr val="bg1"/>
                </a:solidFill>
              </a:defRPr>
            </a:lvl5pPr>
          </a:lstStyle>
          <a:p>
            <a:pPr lvl="0"/>
            <a:r>
              <a:rPr lang="en-US" dirty="0"/>
              <a:t>Click To Edit Master Text Style</a:t>
            </a:r>
          </a:p>
        </p:txBody>
      </p:sp>
    </p:spTree>
    <p:extLst>
      <p:ext uri="{BB962C8B-B14F-4D97-AF65-F5344CB8AC3E}">
        <p14:creationId xmlns:p14="http://schemas.microsoft.com/office/powerpoint/2010/main" val="3144615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5"/>
          <p:cNvSpPr>
            <a:spLocks noGrp="1"/>
          </p:cNvSpPr>
          <p:nvPr>
            <p:ph type="body" sz="quarter" idx="13"/>
          </p:nvPr>
        </p:nvSpPr>
        <p:spPr>
          <a:xfrm>
            <a:off x="136771" y="1204500"/>
            <a:ext cx="2743200" cy="1014984"/>
          </a:xfrm>
          <a:prstGeom prst="rect">
            <a:avLst/>
          </a:prstGeom>
          <a:solidFill>
            <a:schemeClr val="tx2"/>
          </a:solidFill>
        </p:spPr>
        <p:txBody>
          <a:bodyPr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5"/>
          <p:cNvSpPr>
            <a:spLocks noGrp="1"/>
          </p:cNvSpPr>
          <p:nvPr>
            <p:ph type="body" sz="quarter" idx="14"/>
          </p:nvPr>
        </p:nvSpPr>
        <p:spPr>
          <a:xfrm>
            <a:off x="3195866" y="1208487"/>
            <a:ext cx="2743200" cy="1014984"/>
          </a:xfrm>
          <a:prstGeom prst="rect">
            <a:avLst/>
          </a:prstGeom>
          <a:solidFill>
            <a:schemeClr val="tx2"/>
          </a:solidFill>
        </p:spPr>
        <p:txBody>
          <a:bodyPr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5"/>
          <p:cNvSpPr>
            <a:spLocks noGrp="1"/>
          </p:cNvSpPr>
          <p:nvPr>
            <p:ph type="body" sz="quarter" idx="15"/>
          </p:nvPr>
        </p:nvSpPr>
        <p:spPr>
          <a:xfrm>
            <a:off x="6254962" y="1204500"/>
            <a:ext cx="2743200" cy="1014984"/>
          </a:xfrm>
          <a:prstGeom prst="rect">
            <a:avLst/>
          </a:prstGeom>
          <a:solidFill>
            <a:schemeClr val="tx2"/>
          </a:solidFill>
        </p:spPr>
        <p:txBody>
          <a:bodyPr numCol="1">
            <a:noAutofit/>
          </a:bodyPr>
          <a:lstStyle>
            <a:lvl1pPr marL="0" indent="0">
              <a:buFontTx/>
              <a:buNone/>
              <a:defRPr sz="2000" normalizeH="0">
                <a:solidFill>
                  <a:schemeClr val="bg1"/>
                </a:solidFill>
                <a:effectLst/>
                <a:latin typeface="Avenir Next Condensed Demi Bold"/>
                <a:cs typeface="Avenir Next Condensed Demi Bold"/>
              </a:defRPr>
            </a:lvl1pPr>
            <a:lvl2pPr marL="0" indent="0">
              <a:buFontTx/>
              <a:buNone/>
              <a:defRPr sz="2000" normalizeH="0">
                <a:solidFill>
                  <a:schemeClr val="bg1"/>
                </a:solidFill>
                <a:effectLst/>
                <a:latin typeface="Avenir Next Condensed Demi Bold"/>
                <a:cs typeface="Avenir Next Condensed Demi Bold"/>
              </a:defRPr>
            </a:lvl2pPr>
            <a:lvl3pPr marL="0" indent="0">
              <a:buFontTx/>
              <a:buNone/>
              <a:defRPr sz="2000" normalizeH="0">
                <a:solidFill>
                  <a:schemeClr val="bg1"/>
                </a:solidFill>
                <a:effectLst/>
                <a:latin typeface="Avenir Next Condensed Demi Bold"/>
                <a:cs typeface="Avenir Next Condensed Demi Bold"/>
              </a:defRPr>
            </a:lvl3pPr>
            <a:lvl4pPr marL="0" indent="0">
              <a:buFontTx/>
              <a:buNone/>
              <a:defRPr sz="2000" normalizeH="0">
                <a:solidFill>
                  <a:schemeClr val="bg1"/>
                </a:solidFill>
                <a:effectLst/>
                <a:latin typeface="Avenir Next Condensed Demi Bold"/>
                <a:cs typeface="Avenir Next Condensed Demi Bold"/>
              </a:defRPr>
            </a:lvl4pPr>
            <a:lvl5pPr marL="0" indent="0">
              <a:buFontTx/>
              <a:buNone/>
              <a:defRPr sz="2000" normalizeH="0">
                <a:solidFill>
                  <a:schemeClr val="bg1"/>
                </a:solidFill>
                <a:effectLst/>
                <a:latin typeface="Avenir Next Condensed Demi Bold"/>
                <a:cs typeface="Avenir Next Condensed Demi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952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 for photos">
    <p:spTree>
      <p:nvGrpSpPr>
        <p:cNvPr id="1" name=""/>
        <p:cNvGrpSpPr/>
        <p:nvPr/>
      </p:nvGrpSpPr>
      <p:grpSpPr>
        <a:xfrm>
          <a:off x="0" y="0"/>
          <a:ext cx="0" cy="0"/>
          <a:chOff x="0" y="0"/>
          <a:chExt cx="0" cy="0"/>
        </a:xfrm>
      </p:grpSpPr>
      <p:sp>
        <p:nvSpPr>
          <p:cNvPr id="3" name="Rectangle 2"/>
          <p:cNvSpPr/>
          <p:nvPr userDrawn="1"/>
        </p:nvSpPr>
        <p:spPr bwMode="auto">
          <a:xfrm>
            <a:off x="0" y="0"/>
            <a:ext cx="9144000" cy="14111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2" name="Rectangle 1"/>
          <p:cNvSpPr/>
          <p:nvPr userDrawn="1"/>
        </p:nvSpPr>
        <p:spPr bwMode="auto">
          <a:xfrm>
            <a:off x="0" y="5907839"/>
            <a:ext cx="9144000" cy="95016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596990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622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Aria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F7B805-C5C5-6446-8129-0142C6461A5F}" type="slidenum">
              <a:rPr lang="en-US">
                <a:solidFill>
                  <a:prstClr val="black"/>
                </a:solidFill>
                <a:latin typeface="Arial"/>
              </a:rPr>
              <a:pPr/>
              <a:t>‹#›</a:t>
            </a:fld>
            <a:endParaRPr lang="en-US" dirty="0">
              <a:solidFill>
                <a:prstClr val="black"/>
              </a:solidFill>
              <a:latin typeface="Arial"/>
            </a:endParaRPr>
          </a:p>
        </p:txBody>
      </p:sp>
    </p:spTree>
    <p:extLst>
      <p:ext uri="{BB962C8B-B14F-4D97-AF65-F5344CB8AC3E}">
        <p14:creationId xmlns:p14="http://schemas.microsoft.com/office/powerpoint/2010/main" val="1868410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1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6480"/>
          </a:xfrm>
        </p:spPr>
        <p:txBody>
          <a:bodyPr>
            <a:normAutofit/>
          </a:bodyPr>
          <a:lstStyle>
            <a:lvl1pPr>
              <a:defRPr sz="3200"/>
            </a:lvl1pPr>
          </a:lstStyle>
          <a:p>
            <a:r>
              <a:rPr lang="en-US" dirty="0"/>
              <a:t>Click to edit Master title style</a:t>
            </a:r>
          </a:p>
        </p:txBody>
      </p:sp>
      <p:sp>
        <p:nvSpPr>
          <p:cNvPr id="5" name="Slide Number Placeholder 4"/>
          <p:cNvSpPr>
            <a:spLocks noGrp="1"/>
          </p:cNvSpPr>
          <p:nvPr>
            <p:ph type="sldNum" sz="quarter" idx="12"/>
          </p:nvPr>
        </p:nvSpPr>
        <p:spPr>
          <a:xfrm>
            <a:off x="3505200" y="6476362"/>
            <a:ext cx="2133600" cy="365125"/>
          </a:xfrm>
          <a:prstGeom prst="rect">
            <a:avLst/>
          </a:prstGeom>
        </p:spPr>
        <p:txBody>
          <a:bodyPr/>
          <a:lstStyle/>
          <a:p>
            <a:fld id="{953C6EA8-666F-944C-B474-13DF0CE6FC07}" type="slidenum">
              <a:rPr lang="en-US">
                <a:solidFill>
                  <a:prstClr val="black"/>
                </a:solidFill>
                <a:latin typeface="Arial"/>
              </a:rPr>
              <a:pPr/>
              <a:t>‹#›</a:t>
            </a:fld>
            <a:endParaRPr lang="en-US" dirty="0">
              <a:solidFill>
                <a:prstClr val="black"/>
              </a:solidFill>
              <a:latin typeface="Arial"/>
            </a:endParaRPr>
          </a:p>
        </p:txBody>
      </p:sp>
      <p:sp>
        <p:nvSpPr>
          <p:cNvPr id="6" name="Round Diagonal Corner Rectangle 5"/>
          <p:cNvSpPr/>
          <p:nvPr userDrawn="1"/>
        </p:nvSpPr>
        <p:spPr>
          <a:xfrm>
            <a:off x="250007" y="1129309"/>
            <a:ext cx="8640643" cy="5044486"/>
          </a:xfrm>
          <a:prstGeom prst="round2DiagRect">
            <a:avLst/>
          </a:prstGeom>
          <a:gradFill flip="none" rotWithShape="1">
            <a:gsLst>
              <a:gs pos="0">
                <a:schemeClr val="accent1">
                  <a:tint val="100000"/>
                  <a:shade val="100000"/>
                  <a:satMod val="130000"/>
                  <a:alpha val="61000"/>
                </a:schemeClr>
              </a:gs>
              <a:gs pos="100000">
                <a:schemeClr val="accent1">
                  <a:tint val="50000"/>
                  <a:shade val="100000"/>
                  <a:satMod val="350000"/>
                  <a:alpha val="6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7" name="Group 6"/>
          <p:cNvGrpSpPr/>
          <p:nvPr userDrawn="1"/>
        </p:nvGrpSpPr>
        <p:grpSpPr>
          <a:xfrm>
            <a:off x="270331" y="1576286"/>
            <a:ext cx="8619668" cy="400110"/>
            <a:chOff x="270331" y="2118636"/>
            <a:chExt cx="8619668" cy="400110"/>
          </a:xfrm>
        </p:grpSpPr>
        <p:sp>
          <p:nvSpPr>
            <p:cNvPr id="8" name="Rectangle 7"/>
            <p:cNvSpPr/>
            <p:nvPr/>
          </p:nvSpPr>
          <p:spPr>
            <a:xfrm>
              <a:off x="270331" y="2118636"/>
              <a:ext cx="2743200" cy="400110"/>
            </a:xfrm>
            <a:prstGeom prst="rect">
              <a:avLst/>
            </a:prstGeom>
          </p:spPr>
          <p:txBody>
            <a:bodyPr wrap="square">
              <a:spAutoFit/>
            </a:bodyPr>
            <a:lstStyle/>
            <a:p>
              <a:pPr defTabSz="457082"/>
              <a:endParaRPr lang="en-US" sz="2000" b="1" dirty="0">
                <a:solidFill>
                  <a:prstClr val="white"/>
                </a:solidFill>
                <a:effectLst>
                  <a:outerShdw blurRad="50800" dist="38100" dir="2700000" algn="tl" rotWithShape="0">
                    <a:prstClr val="black">
                      <a:alpha val="43000"/>
                    </a:prstClr>
                  </a:outerShdw>
                </a:effectLst>
                <a:latin typeface="Avenir Next Condensed Demi Bold"/>
                <a:cs typeface="Avenir Next Condensed Demi Bold"/>
              </a:endParaRPr>
            </a:p>
          </p:txBody>
        </p:sp>
        <p:sp>
          <p:nvSpPr>
            <p:cNvPr id="9" name="Rectangle 8"/>
            <p:cNvSpPr/>
            <p:nvPr/>
          </p:nvSpPr>
          <p:spPr>
            <a:xfrm>
              <a:off x="3208565" y="2118636"/>
              <a:ext cx="2743200" cy="400110"/>
            </a:xfrm>
            <a:prstGeom prst="rect">
              <a:avLst/>
            </a:prstGeom>
          </p:spPr>
          <p:txBody>
            <a:bodyPr wrap="square">
              <a:spAutoFit/>
            </a:bodyPr>
            <a:lstStyle/>
            <a:p>
              <a:pPr defTabSz="457082"/>
              <a:endParaRPr lang="en-US" sz="2000" b="1" dirty="0">
                <a:solidFill>
                  <a:prstClr val="white"/>
                </a:solidFill>
                <a:effectLst>
                  <a:outerShdw blurRad="50800" dist="38100" dir="2700000" algn="tl" rotWithShape="0">
                    <a:prstClr val="black">
                      <a:alpha val="43000"/>
                    </a:prstClr>
                  </a:outerShdw>
                </a:effectLst>
                <a:latin typeface="Avenir Next Condensed Demi Bold"/>
                <a:cs typeface="Avenir Next Condensed Demi Bold"/>
              </a:endParaRPr>
            </a:p>
          </p:txBody>
        </p:sp>
        <p:sp>
          <p:nvSpPr>
            <p:cNvPr id="10" name="Rectangle 9"/>
            <p:cNvSpPr/>
            <p:nvPr/>
          </p:nvSpPr>
          <p:spPr>
            <a:xfrm>
              <a:off x="6146799" y="2118636"/>
              <a:ext cx="2743200" cy="400110"/>
            </a:xfrm>
            <a:prstGeom prst="rect">
              <a:avLst/>
            </a:prstGeom>
          </p:spPr>
          <p:txBody>
            <a:bodyPr wrap="square">
              <a:spAutoFit/>
            </a:bodyPr>
            <a:lstStyle/>
            <a:p>
              <a:pPr defTabSz="457082"/>
              <a:endParaRPr lang="en-US" sz="2000" b="1" dirty="0">
                <a:solidFill>
                  <a:prstClr val="white"/>
                </a:solidFill>
                <a:effectLst>
                  <a:outerShdw blurRad="50800" dist="38100" dir="2700000" algn="tl" rotWithShape="0">
                    <a:prstClr val="black">
                      <a:alpha val="43000"/>
                    </a:prstClr>
                  </a:outerShdw>
                </a:effectLst>
                <a:latin typeface="Avenir Next Condensed Demi Bold"/>
                <a:cs typeface="Avenir Next Condensed Demi Bold"/>
              </a:endParaRPr>
            </a:p>
          </p:txBody>
        </p:sp>
      </p:grpSp>
      <p:sp>
        <p:nvSpPr>
          <p:cNvPr id="16" name="Text Placeholder 15"/>
          <p:cNvSpPr>
            <a:spLocks noGrp="1"/>
          </p:cNvSpPr>
          <p:nvPr>
            <p:ph type="body" sz="quarter" idx="13"/>
          </p:nvPr>
        </p:nvSpPr>
        <p:spPr>
          <a:xfrm>
            <a:off x="270331" y="1464526"/>
            <a:ext cx="2743200" cy="1014984"/>
          </a:xfrm>
          <a:prstGeom prst="rect">
            <a:avLst/>
          </a:prstGeom>
        </p:spPr>
        <p:txBody>
          <a:bodyPr>
            <a:noAutofit/>
          </a:bodyPr>
          <a:lstStyle>
            <a:lvl1pPr marL="0" indent="0">
              <a:buFontTx/>
              <a:buNone/>
              <a:defRPr sz="2000" normalizeH="0">
                <a:solidFill>
                  <a:schemeClr val="bg1"/>
                </a:solidFill>
                <a:effectLst>
                  <a:outerShdw blurRad="50800" dist="76200" dir="2700000" algn="tl" rotWithShape="0">
                    <a:schemeClr val="tx1">
                      <a:alpha val="85000"/>
                    </a:schemeClr>
                  </a:outerShdw>
                </a:effectLst>
              </a:defRPr>
            </a:lvl1pPr>
            <a:lvl2pPr marL="0" indent="0">
              <a:buFontTx/>
              <a:buNone/>
              <a:defRPr sz="2000" normalizeH="0">
                <a:solidFill>
                  <a:schemeClr val="bg1"/>
                </a:solidFill>
                <a:effectLst>
                  <a:outerShdw blurRad="50800" dist="76200" dir="2700000" algn="tl" rotWithShape="0">
                    <a:schemeClr val="tx1">
                      <a:alpha val="85000"/>
                    </a:schemeClr>
                  </a:outerShdw>
                </a:effectLst>
              </a:defRPr>
            </a:lvl2pPr>
            <a:lvl3pPr marL="0" indent="0">
              <a:buFontTx/>
              <a:buNone/>
              <a:defRPr sz="2000" normalizeH="0">
                <a:solidFill>
                  <a:schemeClr val="bg1"/>
                </a:solidFill>
                <a:effectLst>
                  <a:outerShdw blurRad="50800" dist="76200" dir="2700000" algn="tl" rotWithShape="0">
                    <a:schemeClr val="tx1">
                      <a:alpha val="85000"/>
                    </a:schemeClr>
                  </a:outerShdw>
                </a:effectLst>
              </a:defRPr>
            </a:lvl3pPr>
            <a:lvl4pPr marL="0" indent="0">
              <a:buFontTx/>
              <a:buNone/>
              <a:defRPr sz="2000" normalizeH="0">
                <a:solidFill>
                  <a:schemeClr val="bg1"/>
                </a:solidFill>
                <a:effectLst>
                  <a:outerShdw blurRad="50800" dist="76200" dir="2700000" algn="tl" rotWithShape="0">
                    <a:schemeClr val="tx1">
                      <a:alpha val="85000"/>
                    </a:schemeClr>
                  </a:outerShdw>
                </a:effectLst>
              </a:defRPr>
            </a:lvl4pPr>
            <a:lvl5pPr marL="0" indent="0">
              <a:buFontTx/>
              <a:buNone/>
              <a:defRPr sz="2000" normalizeH="0">
                <a:solidFill>
                  <a:schemeClr val="bg1"/>
                </a:solidFill>
                <a:effectLst>
                  <a:outerShdw blurRad="50800" dist="76200" dir="2700000" algn="tl" rotWithShape="0">
                    <a:schemeClr val="tx1">
                      <a:alpha val="85000"/>
                    </a:scheme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4"/>
          </p:nvPr>
        </p:nvSpPr>
        <p:spPr>
          <a:xfrm>
            <a:off x="3208565" y="1464526"/>
            <a:ext cx="2743200" cy="1014984"/>
          </a:xfrm>
          <a:prstGeom prst="rect">
            <a:avLst/>
          </a:prstGeom>
        </p:spPr>
        <p:txBody>
          <a:bodyPr>
            <a:noAutofit/>
          </a:bodyPr>
          <a:lstStyle>
            <a:lvl1pPr marL="0" indent="0">
              <a:buFontTx/>
              <a:buNone/>
              <a:defRPr sz="2000">
                <a:solidFill>
                  <a:schemeClr val="bg1"/>
                </a:solidFill>
                <a:effectLst>
                  <a:outerShdw blurRad="50800" dist="76200" dir="2700000" algn="tl" rotWithShape="0">
                    <a:schemeClr val="tx1">
                      <a:alpha val="85000"/>
                    </a:schemeClr>
                  </a:outerShdw>
                </a:effectLst>
              </a:defRPr>
            </a:lvl1pPr>
            <a:lvl2pPr marL="0" indent="0">
              <a:buFontTx/>
              <a:buNone/>
              <a:defRPr sz="2000">
                <a:solidFill>
                  <a:schemeClr val="bg1"/>
                </a:solidFill>
                <a:effectLst>
                  <a:outerShdw blurRad="50800" dist="76200" dir="2700000" algn="tl" rotWithShape="0">
                    <a:schemeClr val="tx1">
                      <a:alpha val="85000"/>
                    </a:schemeClr>
                  </a:outerShdw>
                </a:effectLst>
              </a:defRPr>
            </a:lvl2pPr>
            <a:lvl3pPr marL="0" indent="0">
              <a:buFontTx/>
              <a:buNone/>
              <a:defRPr sz="2000">
                <a:solidFill>
                  <a:schemeClr val="bg1"/>
                </a:solidFill>
                <a:effectLst>
                  <a:outerShdw blurRad="50800" dist="76200" dir="2700000" algn="tl" rotWithShape="0">
                    <a:schemeClr val="tx1">
                      <a:alpha val="85000"/>
                    </a:schemeClr>
                  </a:outerShdw>
                </a:effectLst>
              </a:defRPr>
            </a:lvl3pPr>
            <a:lvl4pPr marL="0" indent="0">
              <a:buFontTx/>
              <a:buNone/>
              <a:defRPr sz="2000">
                <a:solidFill>
                  <a:schemeClr val="bg1"/>
                </a:solidFill>
                <a:effectLst>
                  <a:outerShdw blurRad="50800" dist="76200" dir="2700000" algn="tl" rotWithShape="0">
                    <a:schemeClr val="tx1">
                      <a:alpha val="85000"/>
                    </a:schemeClr>
                  </a:outerShdw>
                </a:effectLst>
              </a:defRPr>
            </a:lvl4pPr>
            <a:lvl5pPr marL="0" indent="0">
              <a:buFontTx/>
              <a:buNone/>
              <a:defRPr sz="2000">
                <a:solidFill>
                  <a:schemeClr val="bg1"/>
                </a:solidFill>
                <a:effectLst>
                  <a:outerShdw blurRad="50800" dist="76200" dir="2700000" algn="tl" rotWithShape="0">
                    <a:schemeClr val="tx1">
                      <a:alpha val="85000"/>
                    </a:scheme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5"/>
          </p:nvPr>
        </p:nvSpPr>
        <p:spPr>
          <a:xfrm>
            <a:off x="6146799" y="1464526"/>
            <a:ext cx="2743200" cy="1014984"/>
          </a:xfrm>
          <a:prstGeom prst="rect">
            <a:avLst/>
          </a:prstGeom>
        </p:spPr>
        <p:txBody>
          <a:bodyPr>
            <a:noAutofit/>
          </a:bodyPr>
          <a:lstStyle>
            <a:lvl1pPr marL="0" indent="0">
              <a:buFontTx/>
              <a:buNone/>
              <a:defRPr sz="2000">
                <a:solidFill>
                  <a:schemeClr val="bg1"/>
                </a:solidFill>
                <a:effectLst>
                  <a:outerShdw blurRad="50800" dist="76200" dir="2700000" algn="tl" rotWithShape="0">
                    <a:schemeClr val="tx1">
                      <a:alpha val="85000"/>
                    </a:schemeClr>
                  </a:outerShdw>
                </a:effectLst>
              </a:defRPr>
            </a:lvl1pPr>
            <a:lvl2pPr marL="0" indent="0">
              <a:buFontTx/>
              <a:buNone/>
              <a:defRPr sz="2000">
                <a:solidFill>
                  <a:schemeClr val="bg1"/>
                </a:solidFill>
                <a:effectLst>
                  <a:outerShdw blurRad="50800" dist="76200" dir="2700000" algn="tl" rotWithShape="0">
                    <a:schemeClr val="tx1">
                      <a:alpha val="85000"/>
                    </a:schemeClr>
                  </a:outerShdw>
                </a:effectLst>
              </a:defRPr>
            </a:lvl2pPr>
            <a:lvl3pPr marL="0" indent="0">
              <a:buFontTx/>
              <a:buNone/>
              <a:defRPr sz="2000">
                <a:solidFill>
                  <a:schemeClr val="bg1"/>
                </a:solidFill>
                <a:effectLst>
                  <a:outerShdw blurRad="50800" dist="76200" dir="2700000" algn="tl" rotWithShape="0">
                    <a:schemeClr val="tx1">
                      <a:alpha val="85000"/>
                    </a:schemeClr>
                  </a:outerShdw>
                </a:effectLst>
              </a:defRPr>
            </a:lvl3pPr>
            <a:lvl4pPr marL="0" indent="0">
              <a:buFontTx/>
              <a:buNone/>
              <a:defRPr sz="2000">
                <a:solidFill>
                  <a:schemeClr val="bg1"/>
                </a:solidFill>
                <a:effectLst>
                  <a:outerShdw blurRad="50800" dist="76200" dir="2700000" algn="tl" rotWithShape="0">
                    <a:schemeClr val="tx1">
                      <a:alpha val="85000"/>
                    </a:schemeClr>
                  </a:outerShdw>
                </a:effectLst>
              </a:defRPr>
            </a:lvl4pPr>
            <a:lvl5pPr marL="0" indent="0">
              <a:buFontTx/>
              <a:buNone/>
              <a:defRPr sz="2000">
                <a:solidFill>
                  <a:schemeClr val="bg1"/>
                </a:solidFill>
                <a:effectLst>
                  <a:outerShdw blurRad="50800" dist="76200" dir="2700000" algn="tl" rotWithShape="0">
                    <a:schemeClr val="tx1">
                      <a:alpha val="85000"/>
                    </a:scheme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921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xtend Scales">
    <p:spTree>
      <p:nvGrpSpPr>
        <p:cNvPr id="1" name=""/>
        <p:cNvGrpSpPr/>
        <p:nvPr/>
      </p:nvGrpSpPr>
      <p:grpSpPr>
        <a:xfrm>
          <a:off x="0" y="0"/>
          <a:ext cx="0" cy="0"/>
          <a:chOff x="0" y="0"/>
          <a:chExt cx="0" cy="0"/>
        </a:xfrm>
      </p:grpSpPr>
      <p:grpSp>
        <p:nvGrpSpPr>
          <p:cNvPr id="5" name="Group 4"/>
          <p:cNvGrpSpPr/>
          <p:nvPr userDrawn="1"/>
        </p:nvGrpSpPr>
        <p:grpSpPr>
          <a:xfrm>
            <a:off x="0" y="1"/>
            <a:ext cx="9144000" cy="855764"/>
            <a:chOff x="0" y="0"/>
            <a:chExt cx="9144000" cy="855764"/>
          </a:xfrm>
        </p:grpSpPr>
        <p:sp>
          <p:nvSpPr>
            <p:cNvPr id="6" name="Rectangle 5"/>
            <p:cNvSpPr/>
            <p:nvPr/>
          </p:nvSpPr>
          <p:spPr bwMode="auto">
            <a:xfrm>
              <a:off x="0" y="0"/>
              <a:ext cx="9144000" cy="855764"/>
            </a:xfrm>
            <a:prstGeom prst="rect">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7" name="Pentagon 6"/>
            <p:cNvSpPr/>
            <p:nvPr/>
          </p:nvSpPr>
          <p:spPr bwMode="auto">
            <a:xfrm>
              <a:off x="70896" y="0"/>
              <a:ext cx="2329508" cy="855764"/>
            </a:xfrm>
            <a:prstGeom prst="homePlat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8" name="Pentagon 7"/>
            <p:cNvSpPr/>
            <p:nvPr/>
          </p:nvSpPr>
          <p:spPr bwMode="auto">
            <a:xfrm>
              <a:off x="0" y="0"/>
              <a:ext cx="2329508" cy="855764"/>
            </a:xfrm>
            <a:prstGeom prst="homePlat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grpSp>
      <p:sp>
        <p:nvSpPr>
          <p:cNvPr id="4" name="Title 1"/>
          <p:cNvSpPr>
            <a:spLocks noGrp="1"/>
          </p:cNvSpPr>
          <p:nvPr>
            <p:ph type="title"/>
          </p:nvPr>
        </p:nvSpPr>
        <p:spPr>
          <a:xfrm>
            <a:off x="2304590" y="1"/>
            <a:ext cx="6839410" cy="855764"/>
          </a:xfrm>
        </p:spPr>
        <p:txBody>
          <a:bodyPr anchor="ctr"/>
          <a:lstStyle>
            <a:lvl1pPr>
              <a:defRPr sz="2800">
                <a:solidFill>
                  <a:srgbClr val="FFFFFF"/>
                </a:solidFill>
              </a:defRPr>
            </a:lvl1pPr>
          </a:lstStyle>
          <a:p>
            <a:r>
              <a:rPr lang="en-US" dirty="0"/>
              <a:t>Click to edit Master title style</a:t>
            </a:r>
          </a:p>
        </p:txBody>
      </p:sp>
      <p:sp>
        <p:nvSpPr>
          <p:cNvPr id="2" name="Rectangle 1"/>
          <p:cNvSpPr/>
          <p:nvPr userDrawn="1"/>
        </p:nvSpPr>
        <p:spPr>
          <a:xfrm>
            <a:off x="0" y="0"/>
            <a:ext cx="1910632" cy="880156"/>
          </a:xfrm>
          <a:prstGeom prst="rect">
            <a:avLst/>
          </a:prstGeom>
        </p:spPr>
        <p:txBody>
          <a:bodyPr wrap="square" lIns="91416" tIns="45709" rIns="91416" bIns="45709" anchor="ctr">
            <a:spAutoFit/>
          </a:bodyPr>
          <a:lstStyle/>
          <a:p>
            <a:pPr algn="r" defTabSz="457082">
              <a:lnSpc>
                <a:spcPts val="2020"/>
              </a:lnSpc>
            </a:pPr>
            <a:r>
              <a:rPr lang="en-US" sz="2100" dirty="0">
                <a:solidFill>
                  <a:prstClr val="white"/>
                </a:solidFill>
                <a:latin typeface="Franklin Gothic Book"/>
                <a:cs typeface="Franklin Gothic Book"/>
              </a:rPr>
              <a:t>grand challenge science</a:t>
            </a:r>
          </a:p>
        </p:txBody>
      </p:sp>
    </p:spTree>
    <p:extLst>
      <p:ext uri="{BB962C8B-B14F-4D97-AF65-F5344CB8AC3E}">
        <p14:creationId xmlns:p14="http://schemas.microsoft.com/office/powerpoint/2010/main" val="279457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533400" y="381001"/>
            <a:ext cx="8077200" cy="480135"/>
          </a:xfrm>
          <a:prstGeom prst="rect">
            <a:avLst/>
          </a:prstGeom>
          <a:solidFill>
            <a:schemeClr val="accent6">
              <a:shade val="75000"/>
            </a:schemeClr>
          </a:solidFill>
        </p:spPr>
        <p:txBody>
          <a:bodyPr wrap="square">
            <a:noAutofit/>
          </a:bodyPr>
          <a:lstStyle>
            <a:lvl1pPr>
              <a:defRPr sz="2800" b="1" cap="small" baseline="0">
                <a:solidFill>
                  <a:schemeClr val="bg1"/>
                </a:solidFill>
                <a:latin typeface="+mj-lt"/>
              </a:defRPr>
            </a:lvl1pPr>
            <a:extLst/>
          </a:lstStyle>
          <a:p>
            <a:pPr lvl="0"/>
            <a:r>
              <a:rPr lang="en-US" dirty="0"/>
              <a:t>Click to edit Master Title</a:t>
            </a:r>
          </a:p>
        </p:txBody>
      </p:sp>
      <p:sp>
        <p:nvSpPr>
          <p:cNvPr id="11" name="Text Placeholder 10"/>
          <p:cNvSpPr>
            <a:spLocks noGrp="1"/>
          </p:cNvSpPr>
          <p:nvPr>
            <p:ph type="body" sz="quarter" idx="18" hasCustomPrompt="1"/>
          </p:nvPr>
        </p:nvSpPr>
        <p:spPr>
          <a:xfrm>
            <a:off x="533400" y="882590"/>
            <a:ext cx="8077200" cy="400110"/>
          </a:xfrm>
          <a:prstGeom prst="rect">
            <a:avLst/>
          </a:prstGeom>
        </p:spPr>
        <p:txBody>
          <a:bodyPr lIns="91440" tIns="45720" rIns="91440" bIns="45720">
            <a:spAutoFit/>
          </a:bodyPr>
          <a:lstStyle>
            <a:lvl1pPr>
              <a:defRPr sz="2000" b="1">
                <a:solidFill>
                  <a:schemeClr val="tx1"/>
                </a:solidFill>
              </a:defRPr>
            </a:lvl1pPr>
          </a:lstStyle>
          <a:p>
            <a:pPr lvl="0"/>
            <a:r>
              <a:rPr lang="en-US" dirty="0"/>
              <a:t>Click to edit subtitle</a:t>
            </a:r>
          </a:p>
        </p:txBody>
      </p:sp>
      <p:sp>
        <p:nvSpPr>
          <p:cNvPr id="14" name="Text Placeholder 13"/>
          <p:cNvSpPr>
            <a:spLocks noGrp="1"/>
          </p:cNvSpPr>
          <p:nvPr>
            <p:ph type="body" sz="quarter" idx="19" hasCustomPrompt="1"/>
          </p:nvPr>
        </p:nvSpPr>
        <p:spPr>
          <a:xfrm>
            <a:off x="304800" y="6422317"/>
            <a:ext cx="6934200" cy="329578"/>
          </a:xfrm>
          <a:prstGeom prst="rect">
            <a:avLst/>
          </a:prstGeom>
        </p:spPr>
        <p:txBody>
          <a:bodyPr lIns="0" tIns="0" rIns="0" bIns="0"/>
          <a:lstStyle>
            <a:lvl1pPr>
              <a:defRPr sz="900" baseline="0">
                <a:solidFill>
                  <a:schemeClr val="tx1">
                    <a:lumMod val="75000"/>
                    <a:lumOff val="25000"/>
                  </a:schemeClr>
                </a:solidFill>
              </a:defRPr>
            </a:lvl1pPr>
          </a:lstStyle>
          <a:p>
            <a:pPr lvl="0"/>
            <a:r>
              <a:rPr lang="en-US" dirty="0"/>
              <a:t>Click to edit references or notes</a:t>
            </a:r>
          </a:p>
        </p:txBody>
      </p:sp>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349860" y="6212911"/>
            <a:ext cx="1184541" cy="538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311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Rectangle 8"/>
          <p:cNvSpPr>
            <a:spLocks noGrp="1"/>
          </p:cNvSpPr>
          <p:nvPr>
            <p:ph type="body" sz="quarter" idx="13" hasCustomPrompt="1"/>
          </p:nvPr>
        </p:nvSpPr>
        <p:spPr>
          <a:xfrm>
            <a:off x="533400" y="381001"/>
            <a:ext cx="8077200" cy="480135"/>
          </a:xfrm>
          <a:prstGeom prst="rect">
            <a:avLst/>
          </a:prstGeom>
          <a:solidFill>
            <a:schemeClr val="accent6">
              <a:shade val="75000"/>
            </a:schemeClr>
          </a:solidFill>
        </p:spPr>
        <p:txBody>
          <a:bodyPr wrap="square">
            <a:noAutofit/>
          </a:bodyPr>
          <a:lstStyle>
            <a:lvl1pPr>
              <a:defRPr sz="2800" b="1" cap="small" baseline="0">
                <a:solidFill>
                  <a:schemeClr val="bg1"/>
                </a:solidFill>
                <a:latin typeface="+mj-lt"/>
              </a:defRPr>
            </a:lvl1pPr>
            <a:extLst/>
          </a:lstStyle>
          <a:p>
            <a:pPr lvl="0"/>
            <a:r>
              <a:rPr lang="en-US" dirty="0"/>
              <a:t>Click to edit Master Title</a:t>
            </a:r>
          </a:p>
        </p:txBody>
      </p:sp>
      <p:sp>
        <p:nvSpPr>
          <p:cNvPr id="11" name="Text Placeholder 10"/>
          <p:cNvSpPr>
            <a:spLocks noGrp="1"/>
          </p:cNvSpPr>
          <p:nvPr>
            <p:ph type="body" sz="quarter" idx="18" hasCustomPrompt="1"/>
          </p:nvPr>
        </p:nvSpPr>
        <p:spPr>
          <a:xfrm>
            <a:off x="533400" y="882590"/>
            <a:ext cx="8077200" cy="400110"/>
          </a:xfrm>
          <a:prstGeom prst="rect">
            <a:avLst/>
          </a:prstGeom>
        </p:spPr>
        <p:txBody>
          <a:bodyPr lIns="91440" tIns="45720" rIns="91440" bIns="45720">
            <a:spAutoFit/>
          </a:bodyPr>
          <a:lstStyle>
            <a:lvl1pPr>
              <a:defRPr sz="2000" b="1">
                <a:solidFill>
                  <a:schemeClr val="tx1"/>
                </a:solidFill>
              </a:defRPr>
            </a:lvl1pPr>
          </a:lstStyle>
          <a:p>
            <a:pPr lvl="0"/>
            <a:r>
              <a:rPr lang="en-US" dirty="0"/>
              <a:t>Click to edit subtitle</a:t>
            </a:r>
          </a:p>
        </p:txBody>
      </p:sp>
      <p:sp>
        <p:nvSpPr>
          <p:cNvPr id="14" name="Text Placeholder 13"/>
          <p:cNvSpPr>
            <a:spLocks noGrp="1"/>
          </p:cNvSpPr>
          <p:nvPr>
            <p:ph type="body" sz="quarter" idx="19" hasCustomPrompt="1"/>
          </p:nvPr>
        </p:nvSpPr>
        <p:spPr>
          <a:xfrm>
            <a:off x="304800" y="6422317"/>
            <a:ext cx="6934200" cy="329578"/>
          </a:xfrm>
          <a:prstGeom prst="rect">
            <a:avLst/>
          </a:prstGeom>
        </p:spPr>
        <p:txBody>
          <a:bodyPr lIns="0" tIns="0" rIns="0" bIns="0"/>
          <a:lstStyle>
            <a:lvl1pPr>
              <a:defRPr sz="900" baseline="0">
                <a:solidFill>
                  <a:schemeClr val="tx1">
                    <a:lumMod val="75000"/>
                    <a:lumOff val="25000"/>
                  </a:schemeClr>
                </a:solidFill>
              </a:defRPr>
            </a:lvl1pPr>
          </a:lstStyle>
          <a:p>
            <a:pPr lvl="0"/>
            <a:r>
              <a:rPr lang="en-US" dirty="0"/>
              <a:t>Click to edit references or notes</a:t>
            </a:r>
          </a:p>
        </p:txBody>
      </p:sp>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349860" y="6212911"/>
            <a:ext cx="1184541" cy="538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732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lab of future">
    <p:spTree>
      <p:nvGrpSpPr>
        <p:cNvPr id="1" name=""/>
        <p:cNvGrpSpPr/>
        <p:nvPr/>
      </p:nvGrpSpPr>
      <p:grpSpPr>
        <a:xfrm>
          <a:off x="0" y="0"/>
          <a:ext cx="0" cy="0"/>
          <a:chOff x="0" y="0"/>
          <a:chExt cx="0" cy="0"/>
        </a:xfrm>
      </p:grpSpPr>
      <p:sp>
        <p:nvSpPr>
          <p:cNvPr id="12" name="Rectangle 11"/>
          <p:cNvSpPr/>
          <p:nvPr/>
        </p:nvSpPr>
        <p:spPr bwMode="auto">
          <a:xfrm>
            <a:off x="0" y="1"/>
            <a:ext cx="9144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1"/>
            <a:ext cx="9144000" cy="855765"/>
          </a:xfrm>
          <a:prstGeom prst="rect">
            <a:avLst/>
          </a:prstGeo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98266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13"/>
          <p:cNvSpPr>
            <a:spLocks noGrp="1"/>
          </p:cNvSpPr>
          <p:nvPr>
            <p:ph sz="quarter" idx="16"/>
          </p:nvPr>
        </p:nvSpPr>
        <p:spPr>
          <a:xfrm>
            <a:off x="314723" y="1742824"/>
            <a:ext cx="8497490" cy="4124575"/>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830634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2_lab of future">
    <p:spTree>
      <p:nvGrpSpPr>
        <p:cNvPr id="1" name=""/>
        <p:cNvGrpSpPr/>
        <p:nvPr/>
      </p:nvGrpSpPr>
      <p:grpSpPr>
        <a:xfrm>
          <a:off x="0" y="0"/>
          <a:ext cx="0" cy="0"/>
          <a:chOff x="0" y="0"/>
          <a:chExt cx="0" cy="0"/>
        </a:xfrm>
      </p:grpSpPr>
      <p:pic>
        <p:nvPicPr>
          <p:cNvPr id="76" name="image1.png"/>
          <p:cNvPicPr/>
          <p:nvPr/>
        </p:nvPicPr>
        <p:blipFill>
          <a:blip r:embed="rId2" cstate="email">
            <a:extLst>
              <a:ext uri="{28A0092B-C50C-407E-A947-70E740481C1C}">
                <a14:useLocalDpi xmlns:a14="http://schemas.microsoft.com/office/drawing/2010/main"/>
              </a:ext>
            </a:extLst>
          </a:blip>
          <a:srcRect/>
          <a:stretch>
            <a:fillRect/>
          </a:stretch>
        </p:blipFill>
        <p:spPr>
          <a:xfrm>
            <a:off x="69851" y="6430440"/>
            <a:ext cx="534306" cy="390015"/>
          </a:xfrm>
          <a:prstGeom prst="rect">
            <a:avLst/>
          </a:prstGeom>
          <a:ln w="12700">
            <a:miter lim="400000"/>
          </a:ln>
        </p:spPr>
      </p:pic>
      <p:pic>
        <p:nvPicPr>
          <p:cNvPr id="77" name="image2.png"/>
          <p:cNvPicPr/>
          <p:nvPr/>
        </p:nvPicPr>
        <p:blipFill>
          <a:blip r:embed="rId3" cstate="email">
            <a:extLst>
              <a:ext uri="{28A0092B-C50C-407E-A947-70E740481C1C}">
                <a14:useLocalDpi xmlns:a14="http://schemas.microsoft.com/office/drawing/2010/main"/>
              </a:ext>
            </a:extLst>
          </a:blip>
          <a:srcRect/>
          <a:stretch>
            <a:fillRect/>
          </a:stretch>
        </p:blipFill>
        <p:spPr>
          <a:xfrm>
            <a:off x="922353" y="6426646"/>
            <a:ext cx="1600201" cy="422276"/>
          </a:xfrm>
          <a:prstGeom prst="rect">
            <a:avLst/>
          </a:prstGeom>
          <a:ln w="12700">
            <a:miter lim="400000"/>
          </a:ln>
        </p:spPr>
      </p:pic>
      <p:sp>
        <p:nvSpPr>
          <p:cNvPr id="78" name="Shape 78"/>
          <p:cNvSpPr/>
          <p:nvPr/>
        </p:nvSpPr>
        <p:spPr>
          <a:xfrm>
            <a:off x="2571766" y="6448430"/>
            <a:ext cx="1" cy="366714"/>
          </a:xfrm>
          <a:prstGeom prst="line">
            <a:avLst/>
          </a:prstGeom>
          <a:ln w="12700">
            <a:solidFill>
              <a:srgbClr val="FFFFFF"/>
            </a:solidFill>
          </a:ln>
        </p:spPr>
        <p:txBody>
          <a:bodyPr lIns="0" tIns="0" rIns="0" bIns="0"/>
          <a:lstStyle/>
          <a:p>
            <a:pPr>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9" name="Shape 79"/>
          <p:cNvSpPr/>
          <p:nvPr/>
        </p:nvSpPr>
        <p:spPr>
          <a:xfrm>
            <a:off x="2595563" y="6389705"/>
            <a:ext cx="781051" cy="460221"/>
          </a:xfrm>
          <a:prstGeom prst="rect">
            <a:avLst/>
          </a:prstGeom>
          <a:ln w="12700">
            <a:miter lim="400000"/>
          </a:ln>
          <a:extLst>
            <a:ext uri="{C572A759-6A51-4108-AA02-DFA0A04FC94B}">
              <ma14:wrappingTextBoxFlag xmlns="" xmlns:ma14="http://schemas.microsoft.com/office/mac/drawingml/2011/main" val="1"/>
            </a:ext>
          </a:extLst>
        </p:spPr>
        <p:txBody>
          <a:bodyPr lIns="45683" tIns="45683" rIns="45683" bIns="45683">
            <a:spAutoFit/>
          </a:bodyPr>
          <a:lstStyle/>
          <a:p>
            <a:pPr defTabSz="456704"/>
            <a:r>
              <a:rPr sz="1200" kern="0">
                <a:solidFill>
                  <a:srgbClr val="FFFFFF"/>
                </a:solidFill>
                <a:latin typeface="Arial"/>
                <a:ea typeface="Arial"/>
                <a:cs typeface="Arial"/>
                <a:sym typeface="Arial"/>
              </a:rPr>
              <a:t>Office of</a:t>
            </a:r>
            <a:br>
              <a:rPr sz="1200" kern="0">
                <a:solidFill>
                  <a:srgbClr val="FFFFFF"/>
                </a:solidFill>
                <a:latin typeface="Arial"/>
                <a:ea typeface="Arial"/>
                <a:cs typeface="Arial"/>
                <a:sym typeface="Arial"/>
              </a:rPr>
            </a:br>
            <a:r>
              <a:rPr sz="1200" kern="0">
                <a:solidFill>
                  <a:srgbClr val="FFFFFF"/>
                </a:solidFill>
                <a:latin typeface="Arial"/>
                <a:ea typeface="Arial"/>
                <a:cs typeface="Arial"/>
                <a:sym typeface="Arial"/>
              </a:rPr>
              <a:t>Science</a:t>
            </a:r>
          </a:p>
        </p:txBody>
      </p:sp>
      <p:sp>
        <p:nvSpPr>
          <p:cNvPr id="80" name="Shape 80"/>
          <p:cNvSpPr/>
          <p:nvPr/>
        </p:nvSpPr>
        <p:spPr>
          <a:xfrm>
            <a:off x="8725066" y="6447087"/>
            <a:ext cx="367384" cy="355904"/>
          </a:xfrm>
          <a:prstGeom prst="roundRect">
            <a:avLst>
              <a:gd name="adj" fmla="val 16667"/>
            </a:avLst>
          </a:prstGeom>
          <a:ln w="28575">
            <a:solidFill>
              <a:srgbClr val="FFFFFF"/>
            </a:solidFill>
            <a:round/>
          </a:ln>
        </p:spPr>
        <p:txBody>
          <a:bodyPr lIns="0" tIns="0" rIns="0" bIns="0"/>
          <a:lstStyle/>
          <a:p>
            <a:pPr defTabSz="913415">
              <a:defRPr sz="2400"/>
            </a:pPr>
            <a:endParaRPr sz="2400" kern="0">
              <a:solidFill>
                <a:sysClr val="windowText" lastClr="000000"/>
              </a:solidFill>
              <a:latin typeface="Arial"/>
              <a:ea typeface="Arial"/>
              <a:cs typeface="Arial"/>
              <a:sym typeface="Arial"/>
            </a:endParaRPr>
          </a:p>
        </p:txBody>
      </p:sp>
      <p:sp>
        <p:nvSpPr>
          <p:cNvPr id="81" name="Shape 81"/>
          <p:cNvSpPr/>
          <p:nvPr/>
        </p:nvSpPr>
        <p:spPr>
          <a:xfrm>
            <a:off x="-737" y="-12700"/>
            <a:ext cx="9144001" cy="855766"/>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913415">
              <a:defRPr sz="2400"/>
            </a:pPr>
            <a:endParaRPr sz="2400" kern="0">
              <a:solidFill>
                <a:sysClr val="windowText" lastClr="000000"/>
              </a:solidFill>
              <a:latin typeface="Arial"/>
              <a:ea typeface="Arial"/>
              <a:cs typeface="Arial"/>
              <a:sym typeface="Arial"/>
            </a:endParaRPr>
          </a:p>
        </p:txBody>
      </p:sp>
      <p:sp>
        <p:nvSpPr>
          <p:cNvPr id="82" name="Shape 82"/>
          <p:cNvSpPr/>
          <p:nvPr/>
        </p:nvSpPr>
        <p:spPr>
          <a:xfrm>
            <a:off x="0" y="0"/>
            <a:ext cx="9144000" cy="855766"/>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913415">
              <a:defRPr sz="2400"/>
            </a:pPr>
            <a:endParaRPr sz="2400" kern="0">
              <a:solidFill>
                <a:sysClr val="windowText" lastClr="000000"/>
              </a:solidFill>
              <a:latin typeface="Arial"/>
              <a:ea typeface="Arial"/>
              <a:cs typeface="Arial"/>
              <a:sym typeface="Arial"/>
            </a:endParaRPr>
          </a:p>
        </p:txBody>
      </p:sp>
      <p:sp>
        <p:nvSpPr>
          <p:cNvPr id="83" name="Shape 83"/>
          <p:cNvSpPr>
            <a:spLocks noGrp="1"/>
          </p:cNvSpPr>
          <p:nvPr>
            <p:ph type="title"/>
          </p:nvPr>
        </p:nvSpPr>
        <p:spPr>
          <a:xfrm>
            <a:off x="0" y="0"/>
            <a:ext cx="9144000" cy="855768"/>
          </a:xfrm>
          <a:prstGeom prst="rect">
            <a:avLst/>
          </a:prstGeom>
        </p:spPr>
        <p:txBody>
          <a:bodyPr lIns="45683" tIns="45683" rIns="45683" bIns="45683" anchor="ctr"/>
          <a:lstStyle>
            <a:lvl1pPr algn="ctr">
              <a:lnSpc>
                <a:spcPct val="100000"/>
              </a:lnSpc>
              <a:defRPr sz="2800" b="0">
                <a:solidFill>
                  <a:srgbClr val="FFFFFF"/>
                </a:solidFill>
                <a:latin typeface="Franklin Gothic Medium"/>
                <a:ea typeface="Franklin Gothic Medium"/>
                <a:cs typeface="Franklin Gothic Medium"/>
                <a:sym typeface="Franklin Gothic Medium"/>
              </a:defRPr>
            </a:lvl1pPr>
          </a:lstStyle>
          <a:p>
            <a:pPr lvl="0">
              <a:defRPr sz="1800">
                <a:solidFill>
                  <a:srgbClr val="000000"/>
                </a:solidFill>
              </a:defRPr>
            </a:pPr>
            <a:r>
              <a:rPr sz="2800">
                <a:solidFill>
                  <a:srgbClr val="FFFFFF"/>
                </a:solidFill>
              </a:rPr>
              <a:t>Title Text</a:t>
            </a:r>
          </a:p>
        </p:txBody>
      </p:sp>
    </p:spTree>
    <p:extLst>
      <p:ext uri="{BB962C8B-B14F-4D97-AF65-F5344CB8AC3E}">
        <p14:creationId xmlns:p14="http://schemas.microsoft.com/office/powerpoint/2010/main" val="161728152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Placeholder 17"/>
          <p:cNvSpPr>
            <a:spLocks noGrp="1"/>
          </p:cNvSpPr>
          <p:nvPr>
            <p:ph type="title"/>
          </p:nvPr>
        </p:nvSpPr>
        <p:spPr>
          <a:xfrm>
            <a:off x="0" y="0"/>
            <a:ext cx="8229600" cy="582355"/>
          </a:xfrm>
          <a:prstGeom prst="rect">
            <a:avLst/>
          </a:prstGeom>
        </p:spPr>
        <p:txBody>
          <a:bodyPr/>
          <a:lstStyle>
            <a:lvl1pPr algn="l">
              <a:defRPr sz="2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36221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No Title Shadow">
    <p:spTree>
      <p:nvGrpSpPr>
        <p:cNvPr id="1" name=""/>
        <p:cNvGrpSpPr/>
        <p:nvPr/>
      </p:nvGrpSpPr>
      <p:grpSpPr>
        <a:xfrm>
          <a:off x="0" y="0"/>
          <a:ext cx="0" cy="0"/>
          <a:chOff x="0" y="0"/>
          <a:chExt cx="0" cy="0"/>
        </a:xfrm>
      </p:grpSpPr>
      <p:sp>
        <p:nvSpPr>
          <p:cNvPr id="12" name="Rectangle 11"/>
          <p:cNvSpPr/>
          <p:nvPr/>
        </p:nvSpPr>
        <p:spPr bwMode="auto">
          <a:xfrm>
            <a:off x="0" y="2"/>
            <a:ext cx="9144000" cy="855764"/>
          </a:xfrm>
          <a:prstGeom prst="rect">
            <a:avLst/>
          </a:prstGeom>
          <a:solidFill>
            <a:srgbClr val="1F497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1"/>
            <a:ext cx="9144000" cy="855765"/>
          </a:xfrm>
        </p:spPr>
        <p:txBody>
          <a:bodyPr anchor="ctr"/>
          <a:lstStyle>
            <a:lvl1pPr>
              <a:defRPr sz="2800" b="1">
                <a:solidFill>
                  <a:srgbClr val="FFFFFF"/>
                </a:solidFill>
                <a:latin typeface="Franklin Gothic Medium"/>
              </a:defRPr>
            </a:lvl1pPr>
          </a:lstStyle>
          <a:p>
            <a:r>
              <a:rPr lang="en-US" dirty="0"/>
              <a:t>Click to edit Master title style</a:t>
            </a:r>
          </a:p>
        </p:txBody>
      </p:sp>
    </p:spTree>
    <p:extLst>
      <p:ext uri="{BB962C8B-B14F-4D97-AF65-F5344CB8AC3E}">
        <p14:creationId xmlns:p14="http://schemas.microsoft.com/office/powerpoint/2010/main" val="3962729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0"/>
            <a:ext cx="9144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hangingPunct="0">
              <a:defRPr/>
            </a:pPr>
            <a:endParaRPr lang="en-US" sz="2400" dirty="0">
              <a:solidFill>
                <a:prstClr val="black"/>
              </a:solidFill>
              <a:latin typeface="Arial"/>
              <a:ea typeface="ＭＳ Ｐゴシック" charset="-128"/>
              <a:cs typeface="ＭＳ Ｐゴシック" charset="-128"/>
            </a:endParaRPr>
          </a:p>
        </p:txBody>
      </p:sp>
      <p:sp>
        <p:nvSpPr>
          <p:cNvPr id="16" name="Title 1"/>
          <p:cNvSpPr>
            <a:spLocks noGrp="1"/>
          </p:cNvSpPr>
          <p:nvPr>
            <p:ph type="title"/>
          </p:nvPr>
        </p:nvSpPr>
        <p:spPr>
          <a:xfrm>
            <a:off x="0" y="12577"/>
            <a:ext cx="9144000" cy="855765"/>
          </a:xfrm>
          <a:prstGeom prst="rect">
            <a:avLst/>
          </a:prstGeo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94259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lab of future">
    <p:spTree>
      <p:nvGrpSpPr>
        <p:cNvPr id="1" name=""/>
        <p:cNvGrpSpPr/>
        <p:nvPr/>
      </p:nvGrpSpPr>
      <p:grpSpPr>
        <a:xfrm>
          <a:off x="0" y="0"/>
          <a:ext cx="0" cy="0"/>
          <a:chOff x="0" y="0"/>
          <a:chExt cx="0" cy="0"/>
        </a:xfrm>
      </p:grpSpPr>
      <p:sp>
        <p:nvSpPr>
          <p:cNvPr id="12" name="Rectangle 11"/>
          <p:cNvSpPr/>
          <p:nvPr/>
        </p:nvSpPr>
        <p:spPr bwMode="auto">
          <a:xfrm>
            <a:off x="0" y="1"/>
            <a:ext cx="9144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1"/>
            <a:ext cx="9144000" cy="855765"/>
          </a:xfr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11850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_lab of future">
    <p:spTree>
      <p:nvGrpSpPr>
        <p:cNvPr id="1" name=""/>
        <p:cNvGrpSpPr/>
        <p:nvPr/>
      </p:nvGrpSpPr>
      <p:grpSpPr>
        <a:xfrm>
          <a:off x="0" y="0"/>
          <a:ext cx="0" cy="0"/>
          <a:chOff x="0" y="0"/>
          <a:chExt cx="0" cy="0"/>
        </a:xfrm>
      </p:grpSpPr>
      <p:sp>
        <p:nvSpPr>
          <p:cNvPr id="12" name="Rectangle 11"/>
          <p:cNvSpPr/>
          <p:nvPr/>
        </p:nvSpPr>
        <p:spPr bwMode="auto">
          <a:xfrm>
            <a:off x="0" y="1"/>
            <a:ext cx="9144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0" y="1"/>
            <a:ext cx="9144000" cy="855765"/>
          </a:xfrm>
        </p:spPr>
        <p:txBody>
          <a:bodyPr anchor="ctr"/>
          <a:lstStyle>
            <a:lvl1pPr>
              <a:defRPr sz="2800">
                <a:solidFill>
                  <a:srgbClr val="FFFFFF"/>
                </a:solidFill>
              </a:defRPr>
            </a:lvl1pPr>
          </a:lstStyle>
          <a:p>
            <a:r>
              <a:rPr lang="en-US"/>
              <a:t>Click to edit Master title style</a:t>
            </a:r>
            <a:endParaRPr lang="en-US" dirty="0"/>
          </a:p>
        </p:txBody>
      </p:sp>
      <p:sp>
        <p:nvSpPr>
          <p:cNvPr id="4" name="Title 1"/>
          <p:cNvSpPr>
            <a:spLocks noGrp="1"/>
          </p:cNvSpPr>
          <p:nvPr>
            <p:ph type="title"/>
          </p:nvPr>
        </p:nvSpPr>
        <p:spPr>
          <a:xfrm>
            <a:off x="0" y="1"/>
            <a:ext cx="9144000" cy="855765"/>
          </a:xfr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900189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1" y="6328594"/>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1" y="6356352"/>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1" y="6356352"/>
            <a:ext cx="2057400" cy="365125"/>
          </a:xfrm>
          <a:prstGeom prst="rect">
            <a:avLst/>
          </a:prstGeom>
        </p:spPr>
        <p:txBody>
          <a:bodyPr/>
          <a:lstStyle/>
          <a:p>
            <a:fld id="{640FE2E9-06E8-42A3-83F0-9AE286D3C8C0}" type="slidenum">
              <a:rPr lang="en-US" smtClean="0"/>
              <a:t>‹#›</a:t>
            </a:fld>
            <a:endParaRPr lang="en-US"/>
          </a:p>
        </p:txBody>
      </p:sp>
    </p:spTree>
    <p:extLst>
      <p:ext uri="{BB962C8B-B14F-4D97-AF65-F5344CB8AC3E}">
        <p14:creationId xmlns:p14="http://schemas.microsoft.com/office/powerpoint/2010/main" val="2398216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ab of future">
    <p:spTree>
      <p:nvGrpSpPr>
        <p:cNvPr id="1" name=""/>
        <p:cNvGrpSpPr/>
        <p:nvPr/>
      </p:nvGrpSpPr>
      <p:grpSpPr>
        <a:xfrm>
          <a:off x="0" y="0"/>
          <a:ext cx="0" cy="0"/>
          <a:chOff x="0" y="0"/>
          <a:chExt cx="0" cy="0"/>
        </a:xfrm>
      </p:grpSpPr>
      <p:sp>
        <p:nvSpPr>
          <p:cNvPr id="12" name="Rectangle 11"/>
          <p:cNvSpPr/>
          <p:nvPr/>
        </p:nvSpPr>
        <p:spPr bwMode="auto">
          <a:xfrm>
            <a:off x="0" y="1"/>
            <a:ext cx="9144000"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venir Next Condensed Regular"/>
              <a:ea typeface="ＭＳ Ｐゴシック" charset="-128"/>
              <a:cs typeface="ＭＳ Ｐゴシック" charset="-128"/>
            </a:endParaRPr>
          </a:p>
        </p:txBody>
      </p:sp>
      <p:sp>
        <p:nvSpPr>
          <p:cNvPr id="16" name="Title 1"/>
          <p:cNvSpPr>
            <a:spLocks noGrp="1"/>
          </p:cNvSpPr>
          <p:nvPr userDrawn="1">
            <p:ph type="title"/>
          </p:nvPr>
        </p:nvSpPr>
        <p:spPr>
          <a:xfrm>
            <a:off x="0" y="1"/>
            <a:ext cx="9144000" cy="855765"/>
          </a:xfrm>
          <a:prstGeom prst="rect">
            <a:avLst/>
          </a:prstGeom>
        </p:spPr>
        <p:txBody>
          <a:bodyPr anchor="ctr"/>
          <a:lstStyle>
            <a:lvl1pPr>
              <a:defRPr sz="2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1908631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4D294-25C8-024A-9F9A-02937E8F34A4}"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19E37C-08CC-6348-A827-A424283F61AA}" type="slidenum">
              <a:rPr lang="en-US" smtClean="0"/>
              <a:t>‹#›</a:t>
            </a:fld>
            <a:endParaRPr lang="en-US"/>
          </a:p>
        </p:txBody>
      </p:sp>
    </p:spTree>
    <p:extLst>
      <p:ext uri="{BB962C8B-B14F-4D97-AF65-F5344CB8AC3E}">
        <p14:creationId xmlns:p14="http://schemas.microsoft.com/office/powerpoint/2010/main" val="3405086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a:t>click to edit master title style</a:t>
            </a:r>
          </a:p>
        </p:txBody>
      </p:sp>
      <p:sp>
        <p:nvSpPr>
          <p:cNvPr id="15" name="Content Placeholder 13"/>
          <p:cNvSpPr>
            <a:spLocks noGrp="1"/>
          </p:cNvSpPr>
          <p:nvPr>
            <p:ph sz="quarter" idx="15"/>
          </p:nvPr>
        </p:nvSpPr>
        <p:spPr>
          <a:xfrm>
            <a:off x="4910236" y="1743075"/>
            <a:ext cx="3904675" cy="2743202"/>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13"/>
          <p:cNvSpPr>
            <a:spLocks noGrp="1"/>
          </p:cNvSpPr>
          <p:nvPr>
            <p:ph sz="quarter" idx="16"/>
          </p:nvPr>
        </p:nvSpPr>
        <p:spPr>
          <a:xfrm>
            <a:off x="314723" y="1742825"/>
            <a:ext cx="3920550" cy="2743202"/>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268836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a:t>click to edit master title style</a:t>
            </a:r>
          </a:p>
        </p:txBody>
      </p:sp>
      <p:sp>
        <p:nvSpPr>
          <p:cNvPr id="38" name="Content Placeholder 37"/>
          <p:cNvSpPr>
            <a:spLocks noGrp="1"/>
          </p:cNvSpPr>
          <p:nvPr>
            <p:ph sz="quarter" idx="15"/>
          </p:nvPr>
        </p:nvSpPr>
        <p:spPr>
          <a:xfrm>
            <a:off x="314327" y="1743075"/>
            <a:ext cx="5037137" cy="2743200"/>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7"/>
          <p:cNvSpPr>
            <a:spLocks noGrp="1"/>
          </p:cNvSpPr>
          <p:nvPr>
            <p:ph sz="quarter" idx="17"/>
          </p:nvPr>
        </p:nvSpPr>
        <p:spPr>
          <a:xfrm>
            <a:off x="5808662" y="1743075"/>
            <a:ext cx="3003551" cy="2743200"/>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9" name="Text Placeholder 3"/>
          <p:cNvSpPr>
            <a:spLocks noGrp="1"/>
          </p:cNvSpPr>
          <p:nvPr>
            <p:ph type="body" sz="quarter" idx="29"/>
          </p:nvPr>
        </p:nvSpPr>
        <p:spPr>
          <a:xfrm>
            <a:off x="306388" y="5867400"/>
            <a:ext cx="4864100" cy="184150"/>
          </a:xfrm>
        </p:spPr>
        <p:txBody>
          <a:bodyPr/>
          <a:lstStyle>
            <a:lvl1pPr>
              <a:defRPr sz="800">
                <a:solidFill>
                  <a:schemeClr val="accent6"/>
                </a:solidFill>
                <a:latin typeface="+mn-lt"/>
              </a:defRPr>
            </a:lvl1pPr>
          </a:lstStyle>
          <a:p>
            <a:pPr lvl="0"/>
            <a:r>
              <a:rPr lang="en-US" dirty="0"/>
              <a:t>Click to edit Master text styles</a:t>
            </a:r>
          </a:p>
        </p:txBody>
      </p:sp>
      <p:sp>
        <p:nvSpPr>
          <p:cNvPr id="7"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280595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12" name="Content Placeholder 37"/>
          <p:cNvSpPr>
            <a:spLocks noGrp="1"/>
          </p:cNvSpPr>
          <p:nvPr>
            <p:ph sz="quarter" idx="31"/>
          </p:nvPr>
        </p:nvSpPr>
        <p:spPr>
          <a:xfrm>
            <a:off x="323500" y="1747707"/>
            <a:ext cx="3003551" cy="2743200"/>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2" name="Title 1"/>
          <p:cNvSpPr>
            <a:spLocks noGrp="1"/>
          </p:cNvSpPr>
          <p:nvPr>
            <p:ph type="title" hasCustomPrompt="1"/>
          </p:nvPr>
        </p:nvSpPr>
        <p:spPr/>
        <p:txBody>
          <a:bodyPr/>
          <a:lstStyle>
            <a:lvl1pPr>
              <a:defRPr>
                <a:latin typeface="+mj-lt"/>
                <a:cs typeface="Myriad Pro"/>
              </a:defRPr>
            </a:lvl1pPr>
          </a:lstStyle>
          <a:p>
            <a:r>
              <a:rPr lang="en-US" dirty="0"/>
              <a:t>click to edit master title style</a:t>
            </a:r>
          </a:p>
        </p:txBody>
      </p:sp>
      <p:sp>
        <p:nvSpPr>
          <p:cNvPr id="40" name="Content Placeholder 37"/>
          <p:cNvSpPr>
            <a:spLocks noGrp="1"/>
          </p:cNvSpPr>
          <p:nvPr>
            <p:ph sz="quarter" idx="17"/>
          </p:nvPr>
        </p:nvSpPr>
        <p:spPr>
          <a:xfrm>
            <a:off x="3524328" y="1743075"/>
            <a:ext cx="5297060" cy="2743200"/>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p:cNvSpPr>
            <a:spLocks noGrp="1"/>
          </p:cNvSpPr>
          <p:nvPr>
            <p:ph type="body" sz="quarter" idx="29"/>
          </p:nvPr>
        </p:nvSpPr>
        <p:spPr>
          <a:xfrm>
            <a:off x="306388" y="5867400"/>
            <a:ext cx="4864100" cy="184150"/>
          </a:xfrm>
        </p:spPr>
        <p:txBody>
          <a:bodyPr/>
          <a:lstStyle>
            <a:lvl1pPr>
              <a:defRPr sz="800">
                <a:solidFill>
                  <a:schemeClr val="accent6"/>
                </a:solidFill>
                <a:latin typeface="+mn-lt"/>
              </a:defRPr>
            </a:lvl1pPr>
          </a:lstStyle>
          <a:p>
            <a:pPr lvl="0"/>
            <a:r>
              <a:rPr lang="en-US" dirty="0"/>
              <a:t>Click to edit Master text styles</a:t>
            </a:r>
          </a:p>
        </p:txBody>
      </p:sp>
      <p:sp>
        <p:nvSpPr>
          <p:cNvPr id="7"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75403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a:t>click to edit master title style</a:t>
            </a:r>
          </a:p>
        </p:txBody>
      </p:sp>
      <p:sp>
        <p:nvSpPr>
          <p:cNvPr id="4" name="Chart Placeholder 3"/>
          <p:cNvSpPr>
            <a:spLocks noGrp="1"/>
          </p:cNvSpPr>
          <p:nvPr userDrawn="1">
            <p:ph type="chart" sz="quarter" idx="29" hasCustomPrompt="1"/>
          </p:nvPr>
        </p:nvSpPr>
        <p:spPr>
          <a:xfrm>
            <a:off x="314325" y="1741335"/>
            <a:ext cx="8216900" cy="3769857"/>
          </a:xfrm>
        </p:spPr>
        <p:txBody>
          <a:bodyPr/>
          <a:lstStyle>
            <a:lvl1pPr algn="ctr">
              <a:defRPr>
                <a:solidFill>
                  <a:schemeClr val="tx2"/>
                </a:solidFill>
              </a:defRPr>
            </a:lvl1pPr>
          </a:lstStyle>
          <a:p>
            <a:r>
              <a:rPr lang="en-US" dirty="0"/>
              <a:t>Click to insert chart from template</a:t>
            </a:r>
          </a:p>
        </p:txBody>
      </p:sp>
      <p:sp>
        <p:nvSpPr>
          <p:cNvPr id="7" name="Text Placeholder 3"/>
          <p:cNvSpPr>
            <a:spLocks noGrp="1"/>
          </p:cNvSpPr>
          <p:nvPr>
            <p:ph type="body" sz="quarter" idx="30"/>
          </p:nvPr>
        </p:nvSpPr>
        <p:spPr>
          <a:xfrm>
            <a:off x="314325" y="5962384"/>
            <a:ext cx="4864100" cy="184150"/>
          </a:xfrm>
        </p:spPr>
        <p:txBody>
          <a:bodyPr/>
          <a:lstStyle>
            <a:lvl1pPr>
              <a:defRPr sz="800">
                <a:solidFill>
                  <a:schemeClr val="accent6"/>
                </a:solidFill>
                <a:latin typeface="+mn-lt"/>
              </a:defRPr>
            </a:lvl1pPr>
          </a:lstStyle>
          <a:p>
            <a:pPr lvl="0"/>
            <a:r>
              <a:rPr lang="en-US" dirty="0"/>
              <a:t>Click to edit Master text styles</a:t>
            </a:r>
          </a:p>
        </p:txBody>
      </p:sp>
      <p:sp>
        <p:nvSpPr>
          <p:cNvPr id="6"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4094799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322192" y="6495115"/>
            <a:ext cx="2133600" cy="271165"/>
          </a:xfrm>
          <a:prstGeom prst="rect">
            <a:avLst/>
          </a:prstGeom>
        </p:spPr>
        <p:txBody>
          <a:bodyPr/>
          <a:lstStyle/>
          <a:p>
            <a:fld id="{B19183EF-1DC6-4687-B116-34D46949DF6D}" type="datetime1">
              <a:rPr lang="en-US" smtClean="0"/>
              <a:pPr/>
              <a:t>4/25/18</a:t>
            </a:fld>
            <a:endParaRPr lang="en-US" dirty="0"/>
          </a:p>
        </p:txBody>
      </p:sp>
      <p:sp>
        <p:nvSpPr>
          <p:cNvPr id="5" name="Footer Placeholder 4"/>
          <p:cNvSpPr>
            <a:spLocks noGrp="1"/>
          </p:cNvSpPr>
          <p:nvPr>
            <p:ph type="ftr" sz="quarter" idx="11"/>
          </p:nvPr>
        </p:nvSpPr>
        <p:spPr>
          <a:xfrm>
            <a:off x="1322191" y="6089897"/>
            <a:ext cx="6497765" cy="365125"/>
          </a:xfrm>
          <a:prstGeom prst="rect">
            <a:avLst/>
          </a:prstGeom>
        </p:spPr>
        <p:txBody>
          <a:bodyPr/>
          <a:lstStyle/>
          <a:p>
            <a:r>
              <a:rPr lang="en-US" dirty="0"/>
              <a:t>May contain trade secrets or commercial or financial information that is privileged or confidential and exempt from public disclosure. </a:t>
            </a:r>
          </a:p>
        </p:txBody>
      </p:sp>
      <p:sp>
        <p:nvSpPr>
          <p:cNvPr id="6" name="Slide Number Placeholder 5"/>
          <p:cNvSpPr>
            <a:spLocks noGrp="1"/>
          </p:cNvSpPr>
          <p:nvPr>
            <p:ph type="sldNum" sz="quarter" idx="12"/>
          </p:nvPr>
        </p:nvSpPr>
        <p:spPr/>
        <p:txBody>
          <a:bodyPr/>
          <a:lstStyle/>
          <a:p>
            <a:fld id="{F17F76E7-C628-B140-8644-8813A1FF0F21}" type="slidenum">
              <a:rPr lang="en-US" smtClean="0"/>
              <a:pPr/>
              <a:t>‹#›</a:t>
            </a:fld>
            <a:endParaRPr lang="en-US" dirty="0"/>
          </a:p>
        </p:txBody>
      </p:sp>
    </p:spTree>
    <p:extLst>
      <p:ext uri="{BB962C8B-B14F-4D97-AF65-F5344CB8AC3E}">
        <p14:creationId xmlns:p14="http://schemas.microsoft.com/office/powerpoint/2010/main" val="3716202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no logo">
    <p:bg>
      <p:bgPr>
        <a:solidFill>
          <a:srgbClr val="FFFFFF"/>
        </a:solidFill>
        <a:effectLst/>
      </p:bgPr>
    </p:bg>
    <p:spTree>
      <p:nvGrpSpPr>
        <p:cNvPr id="1" name=""/>
        <p:cNvGrpSpPr/>
        <p:nvPr/>
      </p:nvGrpSpPr>
      <p:grpSpPr>
        <a:xfrm>
          <a:off x="0" y="0"/>
          <a:ext cx="0" cy="0"/>
          <a:chOff x="0" y="0"/>
          <a:chExt cx="0" cy="0"/>
        </a:xfrm>
      </p:grpSpPr>
      <p:pic>
        <p:nvPicPr>
          <p:cNvPr id="11" name="image65.png"/>
          <p:cNvPicPr/>
          <p:nvPr/>
        </p:nvPicPr>
        <p:blipFill>
          <a:blip r:embed="rId2" cstate="email">
            <a:extLst>
              <a:ext uri="{28A0092B-C50C-407E-A947-70E740481C1C}">
                <a14:useLocalDpi xmlns:a14="http://schemas.microsoft.com/office/drawing/2010/main"/>
              </a:ext>
            </a:extLst>
          </a:blip>
          <a:stretch>
            <a:fillRect/>
          </a:stretch>
        </p:blipFill>
        <p:spPr>
          <a:xfrm flipH="1">
            <a:off x="2" y="6362953"/>
            <a:ext cx="9142572" cy="548556"/>
          </a:xfrm>
          <a:prstGeom prst="rect">
            <a:avLst/>
          </a:prstGeom>
          <a:ln w="12700">
            <a:miter lim="400000"/>
          </a:ln>
        </p:spPr>
      </p:pic>
      <p:sp>
        <p:nvSpPr>
          <p:cNvPr id="12" name="Shape 12"/>
          <p:cNvSpPr/>
          <p:nvPr/>
        </p:nvSpPr>
        <p:spPr>
          <a:xfrm>
            <a:off x="7443787" y="6214560"/>
            <a:ext cx="1437485" cy="449492"/>
          </a:xfrm>
          <a:prstGeom prst="rect">
            <a:avLst/>
          </a:prstGeom>
          <a:solidFill>
            <a:srgbClr val="FFFFFF"/>
          </a:solidFill>
          <a:ln w="12700">
            <a:miter lim="400000"/>
          </a:ln>
        </p:spPr>
        <p:txBody>
          <a:bodyPr lIns="0" tIns="0" rIns="0" bIns="0"/>
          <a:lstStyle/>
          <a:p>
            <a:pPr lvl="0"/>
            <a:endParaRPr sz="1266"/>
          </a:p>
        </p:txBody>
      </p:sp>
    </p:spTree>
    <p:extLst>
      <p:ext uri="{BB962C8B-B14F-4D97-AF65-F5344CB8AC3E}">
        <p14:creationId xmlns:p14="http://schemas.microsoft.com/office/powerpoint/2010/main" val="102637556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7.png"/><Relationship Id="rId4" Type="http://schemas.openxmlformats.org/officeDocument/2006/relationships/slideLayout" Target="../slideLayouts/slideLayout16.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12.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14-MS-0478_v1_footer_6-05.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75" y="5897880"/>
            <a:ext cx="9144000" cy="960120"/>
          </a:xfrm>
          <a:prstGeom prst="rect">
            <a:avLst/>
          </a:prstGeom>
        </p:spPr>
      </p:pic>
      <p:sp>
        <p:nvSpPr>
          <p:cNvPr id="2" name="Title Placeholder 1"/>
          <p:cNvSpPr>
            <a:spLocks noGrp="1"/>
          </p:cNvSpPr>
          <p:nvPr>
            <p:ph type="title"/>
          </p:nvPr>
        </p:nvSpPr>
        <p:spPr>
          <a:xfrm>
            <a:off x="322345" y="438297"/>
            <a:ext cx="8489867" cy="914402"/>
          </a:xfrm>
          <a:prstGeom prst="rect">
            <a:avLst/>
          </a:prstGeom>
        </p:spPr>
        <p:txBody>
          <a:bodyPr vert="horz" lIns="0" tIns="0" rIns="0" bIns="0" rtlCol="0" anchor="t">
            <a:noAutofit/>
          </a:bodyPr>
          <a:lstStyle/>
          <a:p>
            <a:r>
              <a:rPr lang="en-US" dirty="0"/>
              <a:t>click to edit</a:t>
            </a:r>
            <a:br>
              <a:rPr lang="en-US" dirty="0"/>
            </a:br>
            <a:r>
              <a:rPr lang="en-US" dirty="0"/>
              <a:t>master title style</a:t>
            </a:r>
          </a:p>
        </p:txBody>
      </p:sp>
      <p:sp>
        <p:nvSpPr>
          <p:cNvPr id="3" name="Text Placeholder 2"/>
          <p:cNvSpPr>
            <a:spLocks noGrp="1"/>
          </p:cNvSpPr>
          <p:nvPr>
            <p:ph type="body" idx="1"/>
          </p:nvPr>
        </p:nvSpPr>
        <p:spPr>
          <a:xfrm>
            <a:off x="306388" y="1750031"/>
            <a:ext cx="8489867" cy="279741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1339133384"/>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76" r:id="rId3"/>
    <p:sldLayoutId id="2147483670" r:id="rId4"/>
    <p:sldLayoutId id="2147483671" r:id="rId5"/>
    <p:sldLayoutId id="2147483672" r:id="rId6"/>
    <p:sldLayoutId id="2147483675" r:id="rId7"/>
    <p:sldLayoutId id="2147483678" r:id="rId8"/>
    <p:sldLayoutId id="2147483681" r:id="rId9"/>
    <p:sldLayoutId id="2147483686" r:id="rId10"/>
    <p:sldLayoutId id="2147483687" r:id="rId11"/>
    <p:sldLayoutId id="2147483688" r:id="rId12"/>
  </p:sldLayoutIdLst>
  <p:hf hdr="0" ftr="0" dt="0"/>
  <p:txStyles>
    <p:titleStyle>
      <a:lvl1pPr algn="l" defTabSz="914400" rtl="0" eaLnBrk="1" latinLnBrk="0" hangingPunct="1">
        <a:lnSpc>
          <a:spcPct val="85000"/>
        </a:lnSpc>
        <a:spcBef>
          <a:spcPct val="0"/>
        </a:spcBef>
        <a:buNone/>
        <a:defRPr sz="3600" kern="1200">
          <a:solidFill>
            <a:schemeClr val="tx2"/>
          </a:solidFill>
          <a:latin typeface="+mj-lt"/>
          <a:ea typeface="+mj-ea"/>
          <a:cs typeface="Myriad Pro"/>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863" y="685798"/>
            <a:ext cx="7773987" cy="914402"/>
          </a:xfrm>
          <a:prstGeom prst="rect">
            <a:avLst/>
          </a:prstGeom>
        </p:spPr>
        <p:txBody>
          <a:bodyPr vert="horz" lIns="0" tIns="0" rIns="0" bIns="0" rtlCol="0" anchor="t">
            <a:noAutofit/>
          </a:bodyPr>
          <a:lstStyle/>
          <a:p>
            <a:r>
              <a:rPr lang="en-US" dirty="0"/>
              <a:t>click to edit</a:t>
            </a:r>
            <a:br>
              <a:rPr lang="en-US" dirty="0"/>
            </a:br>
            <a:r>
              <a:rPr lang="en-US" dirty="0"/>
              <a:t>master title style</a:t>
            </a:r>
          </a:p>
        </p:txBody>
      </p:sp>
      <p:sp>
        <p:nvSpPr>
          <p:cNvPr id="3" name="Text Placeholder 2"/>
          <p:cNvSpPr>
            <a:spLocks noGrp="1"/>
          </p:cNvSpPr>
          <p:nvPr>
            <p:ph type="body" idx="1"/>
          </p:nvPr>
        </p:nvSpPr>
        <p:spPr>
          <a:xfrm>
            <a:off x="677863" y="2052259"/>
            <a:ext cx="7773987" cy="366274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49" name="Group 148"/>
          <p:cNvGrpSpPr/>
          <p:nvPr/>
        </p:nvGrpSpPr>
        <p:grpSpPr>
          <a:xfrm>
            <a:off x="-158720" y="-142629"/>
            <a:ext cx="9447494" cy="7137992"/>
            <a:chOff x="-158720" y="-142629"/>
            <a:chExt cx="9447494" cy="7137992"/>
          </a:xfrm>
        </p:grpSpPr>
        <p:grpSp>
          <p:nvGrpSpPr>
            <p:cNvPr id="150" name="Group 149"/>
            <p:cNvGrpSpPr/>
            <p:nvPr userDrawn="1"/>
          </p:nvGrpSpPr>
          <p:grpSpPr>
            <a:xfrm>
              <a:off x="685800" y="6873248"/>
              <a:ext cx="7772400" cy="122115"/>
              <a:chOff x="685800" y="6873248"/>
              <a:chExt cx="7772400" cy="122115"/>
            </a:xfrm>
          </p:grpSpPr>
          <p:cxnSp>
            <p:nvCxnSpPr>
              <p:cNvPr id="178" name="Straight Connector 177"/>
              <p:cNvCxnSpPr/>
              <p:nvPr userDrawn="1"/>
            </p:nvCxnSpPr>
            <p:spPr>
              <a:xfrm>
                <a:off x="6858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8458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0" name="Group 179"/>
              <p:cNvGrpSpPr/>
              <p:nvPr userDrawn="1"/>
            </p:nvGrpSpPr>
            <p:grpSpPr>
              <a:xfrm>
                <a:off x="5715000" y="6873248"/>
                <a:ext cx="457200" cy="122115"/>
                <a:chOff x="5715000" y="6873248"/>
                <a:chExt cx="457200" cy="122115"/>
              </a:xfrm>
            </p:grpSpPr>
            <p:cxnSp>
              <p:nvCxnSpPr>
                <p:cNvPr id="184" name="Straight Connector 183"/>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971800" y="6873248"/>
                <a:ext cx="457200" cy="122115"/>
                <a:chOff x="5715000" y="6873248"/>
                <a:chExt cx="457200" cy="122115"/>
              </a:xfrm>
            </p:grpSpPr>
            <p:cxnSp>
              <p:nvCxnSpPr>
                <p:cNvPr id="182" name="Straight Connector 181"/>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1" name="Group 150"/>
            <p:cNvGrpSpPr/>
            <p:nvPr userDrawn="1"/>
          </p:nvGrpSpPr>
          <p:grpSpPr>
            <a:xfrm>
              <a:off x="685800" y="-142629"/>
              <a:ext cx="7772400" cy="122115"/>
              <a:chOff x="685800" y="6873248"/>
              <a:chExt cx="7772400" cy="122115"/>
            </a:xfrm>
          </p:grpSpPr>
          <p:cxnSp>
            <p:nvCxnSpPr>
              <p:cNvPr id="170" name="Straight Connector 169"/>
              <p:cNvCxnSpPr/>
              <p:nvPr userDrawn="1"/>
            </p:nvCxnSpPr>
            <p:spPr>
              <a:xfrm>
                <a:off x="6858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8458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2" name="Group 171"/>
              <p:cNvGrpSpPr/>
              <p:nvPr userDrawn="1"/>
            </p:nvGrpSpPr>
            <p:grpSpPr>
              <a:xfrm>
                <a:off x="5715000" y="6873248"/>
                <a:ext cx="457200" cy="122115"/>
                <a:chOff x="5715000" y="6873248"/>
                <a:chExt cx="457200" cy="122115"/>
              </a:xfrm>
            </p:grpSpPr>
            <p:cxnSp>
              <p:nvCxnSpPr>
                <p:cNvPr id="176" name="Straight Connector 175"/>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971800" y="6873248"/>
                <a:ext cx="457200" cy="122115"/>
                <a:chOff x="5715000" y="6873248"/>
                <a:chExt cx="457200" cy="122115"/>
              </a:xfrm>
            </p:grpSpPr>
            <p:cxnSp>
              <p:nvCxnSpPr>
                <p:cNvPr id="174" name="Straight Connector 173"/>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2" name="Group 151"/>
            <p:cNvGrpSpPr/>
            <p:nvPr userDrawn="1"/>
          </p:nvGrpSpPr>
          <p:grpSpPr>
            <a:xfrm>
              <a:off x="-158720" y="694332"/>
              <a:ext cx="122115" cy="5477868"/>
              <a:chOff x="-158720" y="694332"/>
              <a:chExt cx="122115" cy="5477868"/>
            </a:xfrm>
          </p:grpSpPr>
          <p:cxnSp>
            <p:nvCxnSpPr>
              <p:cNvPr id="162" name="Straight Connector 161"/>
              <p:cNvCxnSpPr/>
              <p:nvPr userDrawn="1"/>
            </p:nvCxnSpPr>
            <p:spPr>
              <a:xfrm flipH="1">
                <a:off x="-158720" y="5715004"/>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userDrawn="1"/>
            </p:nvCxnSpPr>
            <p:spPr>
              <a:xfrm rot="5400000">
                <a:off x="-97662" y="1991200"/>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userDrawn="1"/>
            </p:nvCxnSpPr>
            <p:spPr>
              <a:xfrm rot="5400000">
                <a:off x="-97662" y="63327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userDrawn="1"/>
            </p:nvCxnSpPr>
            <p:spPr>
              <a:xfrm flipH="1">
                <a:off x="-158720" y="4783673"/>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userDrawn="1"/>
            </p:nvCxnSpPr>
            <p:spPr>
              <a:xfrm flipH="1">
                <a:off x="-158720" y="38862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userDrawn="1"/>
            </p:nvCxnSpPr>
            <p:spPr>
              <a:xfrm flipH="1">
                <a:off x="-158720" y="29718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3" name="Group 152"/>
            <p:cNvGrpSpPr/>
            <p:nvPr userDrawn="1"/>
          </p:nvGrpSpPr>
          <p:grpSpPr>
            <a:xfrm>
              <a:off x="9166659" y="694332"/>
              <a:ext cx="122115" cy="5477868"/>
              <a:chOff x="-158720" y="694332"/>
              <a:chExt cx="122115" cy="5477868"/>
            </a:xfrm>
          </p:grpSpPr>
          <p:cxnSp>
            <p:nvCxnSpPr>
              <p:cNvPr id="154" name="Straight Connector 153"/>
              <p:cNvCxnSpPr/>
              <p:nvPr userDrawn="1"/>
            </p:nvCxnSpPr>
            <p:spPr>
              <a:xfrm flipH="1">
                <a:off x="-158720" y="5715004"/>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userDrawn="1"/>
            </p:nvCxnSpPr>
            <p:spPr>
              <a:xfrm rot="5400000">
                <a:off x="-97662" y="1991200"/>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userDrawn="1"/>
            </p:nvCxnSpPr>
            <p:spPr>
              <a:xfrm rot="5400000">
                <a:off x="-97662" y="63327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userDrawn="1"/>
            </p:nvCxnSpPr>
            <p:spPr>
              <a:xfrm flipH="1">
                <a:off x="-158720" y="4783673"/>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flipH="1">
                <a:off x="-158720" y="38862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flipH="1">
                <a:off x="-158720" y="29718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p:cNvSpPr>
            <a:spLocks noGrp="1"/>
          </p:cNvSpPr>
          <p:nvPr>
            <p:ph type="sldNum" sz="quarter" idx="4"/>
          </p:nvPr>
        </p:nvSpPr>
        <p:spPr>
          <a:xfrm>
            <a:off x="8095836" y="6016752"/>
            <a:ext cx="356013" cy="155448"/>
          </a:xfrm>
          <a:prstGeom prst="rect">
            <a:avLst/>
          </a:prstGeom>
        </p:spPr>
        <p:txBody>
          <a:bodyPr vert="horz" lIns="91440" tIns="45720" rIns="91440" bIns="45720" rtlCol="0" anchor="ctr"/>
          <a:lstStyle>
            <a:lvl1pPr algn="r">
              <a:defRPr sz="800">
                <a:solidFill>
                  <a:schemeClr val="tx1">
                    <a:tint val="75000"/>
                  </a:schemeClr>
                </a:solidFill>
                <a:latin typeface="+mn-lt"/>
                <a:cs typeface="Myriad Pro"/>
              </a:defRPr>
            </a:lvl1pPr>
          </a:lstStyle>
          <a:p>
            <a:pPr defTabSz="914400"/>
            <a:fld id="{60D4F70A-A669-3540-8175-CEEA6DC5730E}" type="slidenum">
              <a:rPr lang="en-US" smtClean="0">
                <a:solidFill>
                  <a:srgbClr val="2D2D2A">
                    <a:tint val="75000"/>
                  </a:srgbClr>
                </a:solidFill>
              </a:rPr>
              <a:pPr defTabSz="914400"/>
              <a:t>‹#›</a:t>
            </a:fld>
            <a:endParaRPr lang="en-US">
              <a:solidFill>
                <a:srgbClr val="2D2D2A">
                  <a:tint val="75000"/>
                </a:srgbClr>
              </a:solidFill>
            </a:endParaRPr>
          </a:p>
        </p:txBody>
      </p:sp>
      <p:pic>
        <p:nvPicPr>
          <p:cNvPr id="47" name="Picture 46" descr="Berkeley_lab_logo_reveres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7863" y="6421142"/>
            <a:ext cx="2286000" cy="252887"/>
          </a:xfrm>
          <a:prstGeom prst="rect">
            <a:avLst/>
          </a:prstGeom>
          <a:effectLst/>
        </p:spPr>
      </p:pic>
      <p:pic>
        <p:nvPicPr>
          <p:cNvPr id="5" name="Picture 4"/>
          <p:cNvPicPr>
            <a:picLocks noChangeAspect="1"/>
          </p:cNvPicPr>
          <p:nvPr/>
        </p:nvPicPr>
        <p:blipFill>
          <a:blip r:embed="rId9"/>
          <a:stretch>
            <a:fillRect/>
          </a:stretch>
        </p:blipFill>
        <p:spPr>
          <a:xfrm>
            <a:off x="0" y="6233168"/>
            <a:ext cx="9144000" cy="640080"/>
          </a:xfrm>
          <a:prstGeom prst="rect">
            <a:avLst/>
          </a:prstGeom>
        </p:spPr>
      </p:pic>
      <p:sp>
        <p:nvSpPr>
          <p:cNvPr id="9" name="TextBox 8"/>
          <p:cNvSpPr txBox="1"/>
          <p:nvPr/>
        </p:nvSpPr>
        <p:spPr>
          <a:xfrm>
            <a:off x="677863" y="6442960"/>
            <a:ext cx="3803650" cy="215444"/>
          </a:xfrm>
          <a:prstGeom prst="rect">
            <a:avLst/>
          </a:prstGeom>
          <a:noFill/>
        </p:spPr>
        <p:txBody>
          <a:bodyPr wrap="square" lIns="0" tIns="0" rIns="0" bIns="0" rtlCol="0">
            <a:spAutoFit/>
          </a:bodyPr>
          <a:lstStyle/>
          <a:p>
            <a:pPr defTabSz="914400">
              <a:defRPr/>
            </a:pPr>
            <a:r>
              <a:rPr lang="en-US" sz="1400">
                <a:solidFill>
                  <a:prstClr val="white"/>
                </a:solidFill>
                <a:cs typeface="Myriad Pro"/>
              </a:rPr>
              <a:t>BERKELEY LAB | ENERGY SCIENCES AREA</a:t>
            </a:r>
          </a:p>
        </p:txBody>
      </p:sp>
      <p:pic>
        <p:nvPicPr>
          <p:cNvPr id="10" name="Picture 9" descr="RGB_Color-Seal_White-Mark_SC_Horizontal s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12944" y="6402092"/>
            <a:ext cx="1738905" cy="297180"/>
          </a:xfrm>
          <a:prstGeom prst="rect">
            <a:avLst/>
          </a:prstGeom>
        </p:spPr>
      </p:pic>
      <p:grpSp>
        <p:nvGrpSpPr>
          <p:cNvPr id="46" name="Group 45"/>
          <p:cNvGrpSpPr/>
          <p:nvPr/>
        </p:nvGrpSpPr>
        <p:grpSpPr>
          <a:xfrm>
            <a:off x="-158720" y="-142629"/>
            <a:ext cx="9447494" cy="7137992"/>
            <a:chOff x="-158720" y="-142629"/>
            <a:chExt cx="9447494" cy="7137992"/>
          </a:xfrm>
        </p:grpSpPr>
        <p:grpSp>
          <p:nvGrpSpPr>
            <p:cNvPr id="48" name="Group 47"/>
            <p:cNvGrpSpPr/>
            <p:nvPr userDrawn="1"/>
          </p:nvGrpSpPr>
          <p:grpSpPr>
            <a:xfrm>
              <a:off x="685800" y="6873248"/>
              <a:ext cx="7772400" cy="122115"/>
              <a:chOff x="685800" y="6873248"/>
              <a:chExt cx="7772400" cy="122115"/>
            </a:xfrm>
          </p:grpSpPr>
          <p:cxnSp>
            <p:nvCxnSpPr>
              <p:cNvPr id="76" name="Straight Connector 75"/>
              <p:cNvCxnSpPr/>
              <p:nvPr userDrawn="1"/>
            </p:nvCxnSpPr>
            <p:spPr>
              <a:xfrm>
                <a:off x="6858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8458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8" name="Group 77"/>
              <p:cNvGrpSpPr/>
              <p:nvPr userDrawn="1"/>
            </p:nvGrpSpPr>
            <p:grpSpPr>
              <a:xfrm>
                <a:off x="5715000" y="6873248"/>
                <a:ext cx="457200" cy="122115"/>
                <a:chOff x="5715000" y="6873248"/>
                <a:chExt cx="457200" cy="122115"/>
              </a:xfrm>
            </p:grpSpPr>
            <p:cxnSp>
              <p:nvCxnSpPr>
                <p:cNvPr id="82" name="Straight Connector 81"/>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userDrawn="1"/>
            </p:nvGrpSpPr>
            <p:grpSpPr>
              <a:xfrm>
                <a:off x="2971800" y="6873248"/>
                <a:ext cx="457200" cy="122115"/>
                <a:chOff x="5715000" y="6873248"/>
                <a:chExt cx="457200" cy="122115"/>
              </a:xfrm>
            </p:grpSpPr>
            <p:cxnSp>
              <p:nvCxnSpPr>
                <p:cNvPr id="80" name="Straight Connector 79"/>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49" name="Group 48"/>
            <p:cNvGrpSpPr/>
            <p:nvPr userDrawn="1"/>
          </p:nvGrpSpPr>
          <p:grpSpPr>
            <a:xfrm>
              <a:off x="685800" y="-142629"/>
              <a:ext cx="7772400" cy="122115"/>
              <a:chOff x="685800" y="6873248"/>
              <a:chExt cx="7772400" cy="122115"/>
            </a:xfrm>
          </p:grpSpPr>
          <p:cxnSp>
            <p:nvCxnSpPr>
              <p:cNvPr id="68" name="Straight Connector 67"/>
              <p:cNvCxnSpPr/>
              <p:nvPr userDrawn="1"/>
            </p:nvCxnSpPr>
            <p:spPr>
              <a:xfrm>
                <a:off x="6858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8458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0" name="Group 69"/>
              <p:cNvGrpSpPr/>
              <p:nvPr userDrawn="1"/>
            </p:nvGrpSpPr>
            <p:grpSpPr>
              <a:xfrm>
                <a:off x="5715000" y="6873248"/>
                <a:ext cx="457200" cy="122115"/>
                <a:chOff x="5715000" y="6873248"/>
                <a:chExt cx="457200" cy="122115"/>
              </a:xfrm>
            </p:grpSpPr>
            <p:cxnSp>
              <p:nvCxnSpPr>
                <p:cNvPr id="74" name="Straight Connector 73"/>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userDrawn="1"/>
            </p:nvGrpSpPr>
            <p:grpSpPr>
              <a:xfrm>
                <a:off x="2971800" y="6873248"/>
                <a:ext cx="457200" cy="122115"/>
                <a:chOff x="5715000" y="6873248"/>
                <a:chExt cx="457200" cy="122115"/>
              </a:xfrm>
            </p:grpSpPr>
            <p:cxnSp>
              <p:nvCxnSpPr>
                <p:cNvPr id="72" name="Straight Connector 71"/>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0" name="Group 49"/>
            <p:cNvGrpSpPr/>
            <p:nvPr userDrawn="1"/>
          </p:nvGrpSpPr>
          <p:grpSpPr>
            <a:xfrm>
              <a:off x="-158720" y="694332"/>
              <a:ext cx="122115" cy="5477868"/>
              <a:chOff x="-158720" y="694332"/>
              <a:chExt cx="122115" cy="5477868"/>
            </a:xfrm>
          </p:grpSpPr>
          <p:cxnSp>
            <p:nvCxnSpPr>
              <p:cNvPr id="60" name="Straight Connector 59"/>
              <p:cNvCxnSpPr/>
              <p:nvPr userDrawn="1"/>
            </p:nvCxnSpPr>
            <p:spPr>
              <a:xfrm flipH="1">
                <a:off x="-158720" y="5715004"/>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rot="5400000">
                <a:off x="-97662" y="1991200"/>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rot="5400000">
                <a:off x="-97662" y="63327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flipH="1">
                <a:off x="-158720" y="4783673"/>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H="1">
                <a:off x="-158720" y="38862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flipH="1">
                <a:off x="-158720" y="29718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a:off x="9166659" y="694332"/>
              <a:ext cx="122115" cy="5477868"/>
              <a:chOff x="-158720" y="694332"/>
              <a:chExt cx="122115" cy="5477868"/>
            </a:xfrm>
          </p:grpSpPr>
          <p:cxnSp>
            <p:nvCxnSpPr>
              <p:cNvPr id="52" name="Straight Connector 51"/>
              <p:cNvCxnSpPr/>
              <p:nvPr userDrawn="1"/>
            </p:nvCxnSpPr>
            <p:spPr>
              <a:xfrm flipH="1">
                <a:off x="-158720" y="5715004"/>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rot="5400000">
                <a:off x="-97662" y="1991200"/>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rot="5400000">
                <a:off x="-97662" y="63327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4783673"/>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flipH="1">
                <a:off x="-158720" y="38862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158720" y="2971801"/>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84" name="Picture 83" descr="Berkeley_lab_logo_reveres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7863" y="6421142"/>
            <a:ext cx="2286000" cy="252887"/>
          </a:xfrm>
          <a:prstGeom prst="rect">
            <a:avLst/>
          </a:prstGeom>
          <a:effectLst/>
        </p:spPr>
      </p:pic>
      <p:pic>
        <p:nvPicPr>
          <p:cNvPr id="85" name="Picture 84"/>
          <p:cNvPicPr>
            <a:picLocks noChangeAspect="1"/>
          </p:cNvPicPr>
          <p:nvPr/>
        </p:nvPicPr>
        <p:blipFill>
          <a:blip r:embed="rId9"/>
          <a:stretch>
            <a:fillRect/>
          </a:stretch>
        </p:blipFill>
        <p:spPr>
          <a:xfrm>
            <a:off x="0" y="6233168"/>
            <a:ext cx="9144000" cy="640080"/>
          </a:xfrm>
          <a:prstGeom prst="rect">
            <a:avLst/>
          </a:prstGeom>
        </p:spPr>
      </p:pic>
      <p:sp>
        <p:nvSpPr>
          <p:cNvPr id="86" name="TextBox 85"/>
          <p:cNvSpPr txBox="1"/>
          <p:nvPr/>
        </p:nvSpPr>
        <p:spPr>
          <a:xfrm>
            <a:off x="677863" y="6442960"/>
            <a:ext cx="3803650" cy="215444"/>
          </a:xfrm>
          <a:prstGeom prst="rect">
            <a:avLst/>
          </a:prstGeom>
          <a:noFill/>
        </p:spPr>
        <p:txBody>
          <a:bodyPr wrap="square" lIns="0" tIns="0" rIns="0" bIns="0" rtlCol="0">
            <a:spAutoFit/>
          </a:bodyPr>
          <a:lstStyle/>
          <a:p>
            <a:pPr defTabSz="914400">
              <a:defRPr/>
            </a:pPr>
            <a:r>
              <a:rPr lang="en-US" sz="1400">
                <a:solidFill>
                  <a:prstClr val="white"/>
                </a:solidFill>
                <a:cs typeface="Myriad Pro"/>
              </a:rPr>
              <a:t>BERKELEY LAB | ENERGY SCIENCES AREA</a:t>
            </a:r>
          </a:p>
        </p:txBody>
      </p:sp>
      <p:pic>
        <p:nvPicPr>
          <p:cNvPr id="87" name="Picture 86" descr="RGB_Color-Seal_White-Mark_SC_Horizontal s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12944" y="6402092"/>
            <a:ext cx="1738905" cy="297180"/>
          </a:xfrm>
          <a:prstGeom prst="rect">
            <a:avLst/>
          </a:prstGeom>
        </p:spPr>
      </p:pic>
    </p:spTree>
    <p:extLst>
      <p:ext uri="{BB962C8B-B14F-4D97-AF65-F5344CB8AC3E}">
        <p14:creationId xmlns:p14="http://schemas.microsoft.com/office/powerpoint/2010/main" val="11818198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hf hdr="0" ftr="0" dt="0"/>
  <p:txStyles>
    <p:titleStyle>
      <a:lvl1pPr algn="l" defTabSz="914400" rtl="0" eaLnBrk="1" latinLnBrk="0" hangingPunct="1">
        <a:lnSpc>
          <a:spcPct val="85000"/>
        </a:lnSpc>
        <a:spcBef>
          <a:spcPct val="0"/>
        </a:spcBef>
        <a:buNone/>
        <a:defRPr sz="3600" kern="1200">
          <a:solidFill>
            <a:schemeClr val="tx2"/>
          </a:solidFill>
          <a:latin typeface="+mj-lt"/>
          <a:ea typeface="+mj-ea"/>
          <a:cs typeface="Myriad Pro"/>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0" y="0"/>
            <a:ext cx="9144000" cy="996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base">
              <a:spcBef>
                <a:spcPct val="0"/>
              </a:spcBef>
              <a:spcAft>
                <a:spcPct val="0"/>
              </a:spcAft>
              <a:defRPr/>
            </a:pPr>
            <a:endParaRPr lang="en-US" dirty="0">
              <a:solidFill>
                <a:srgbClr val="FFFFFF"/>
              </a:solidFill>
              <a:latin typeface="Arial" charset="0"/>
              <a:ea typeface="ＭＳ Ｐゴシック" charset="0"/>
              <a:cs typeface="ＭＳ Ｐゴシック" charset="0"/>
            </a:endParaRPr>
          </a:p>
          <a:p>
            <a:pPr algn="ctr" defTabSz="457082" fontAlgn="base">
              <a:spcBef>
                <a:spcPct val="0"/>
              </a:spcBef>
              <a:spcAft>
                <a:spcPct val="0"/>
              </a:spcAft>
              <a:defRPr/>
            </a:pPr>
            <a:endParaRPr lang="en-US" dirty="0">
              <a:solidFill>
                <a:srgbClr val="FFFFFF"/>
              </a:solidFill>
              <a:latin typeface="Arial" charset="0"/>
              <a:ea typeface="ＭＳ Ｐゴシック" charset="0"/>
              <a:cs typeface="ＭＳ Ｐゴシック" charset="0"/>
            </a:endParaRPr>
          </a:p>
        </p:txBody>
      </p:sp>
      <p:sp>
        <p:nvSpPr>
          <p:cNvPr id="13314" name="Title Placeholder 1"/>
          <p:cNvSpPr>
            <a:spLocks noGrp="1"/>
          </p:cNvSpPr>
          <p:nvPr>
            <p:ph type="title"/>
          </p:nvPr>
        </p:nvSpPr>
        <p:spPr bwMode="auto">
          <a:xfrm>
            <a:off x="5" y="14066"/>
            <a:ext cx="9143999" cy="836613"/>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dirty="0"/>
              <a:t>Click to edit Master title style</a:t>
            </a:r>
          </a:p>
        </p:txBody>
      </p:sp>
      <p:sp>
        <p:nvSpPr>
          <p:cNvPr id="8" name="Rectangle 7"/>
          <p:cNvSpPr/>
          <p:nvPr/>
        </p:nvSpPr>
        <p:spPr>
          <a:xfrm>
            <a:off x="0" y="6232768"/>
            <a:ext cx="9144000" cy="63827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base">
              <a:spcBef>
                <a:spcPct val="0"/>
              </a:spcBef>
              <a:spcAft>
                <a:spcPct val="0"/>
              </a:spcAft>
              <a:defRPr/>
            </a:pPr>
            <a:endParaRPr lang="en-US" dirty="0">
              <a:solidFill>
                <a:srgbClr val="FFFFFF"/>
              </a:solidFill>
              <a:latin typeface="Arial" charset="0"/>
              <a:ea typeface="ＭＳ Ｐゴシック" charset="0"/>
              <a:cs typeface="ＭＳ Ｐゴシック" charset="0"/>
            </a:endParaRPr>
          </a:p>
          <a:p>
            <a:pPr algn="ctr" defTabSz="457082" fontAlgn="base">
              <a:spcBef>
                <a:spcPct val="0"/>
              </a:spcBef>
              <a:spcAft>
                <a:spcPct val="0"/>
              </a:spcAft>
              <a:defRPr/>
            </a:pPr>
            <a:endParaRPr lang="en-US" dirty="0">
              <a:solidFill>
                <a:srgbClr val="FFFFFF"/>
              </a:solidFill>
              <a:latin typeface="Arial" charset="0"/>
              <a:ea typeface="ＭＳ Ｐゴシック" charset="0"/>
              <a:cs typeface="ＭＳ Ｐゴシック" charset="0"/>
            </a:endParaRPr>
          </a:p>
        </p:txBody>
      </p:sp>
      <p:sp>
        <p:nvSpPr>
          <p:cNvPr id="15" name="TextBox 14"/>
          <p:cNvSpPr txBox="1"/>
          <p:nvPr userDrawn="1"/>
        </p:nvSpPr>
        <p:spPr>
          <a:xfrm>
            <a:off x="690808" y="6351849"/>
            <a:ext cx="1588461" cy="400110"/>
          </a:xfrm>
          <a:prstGeom prst="rect">
            <a:avLst/>
          </a:prstGeom>
          <a:noFill/>
        </p:spPr>
        <p:txBody>
          <a:bodyPr wrap="square" rtlCol="0">
            <a:spAutoFit/>
          </a:bodyPr>
          <a:lstStyle/>
          <a:p>
            <a:r>
              <a:rPr lang="en-US" sz="2000" dirty="0">
                <a:solidFill>
                  <a:prstClr val="white"/>
                </a:solidFill>
                <a:latin typeface="Avenir Next Condensed Demi Bold"/>
                <a:cs typeface="Avenir Next Condensed Demi Bold"/>
              </a:rPr>
              <a:t>BERKELEY LAB </a:t>
            </a:r>
          </a:p>
        </p:txBody>
      </p:sp>
      <p:sp>
        <p:nvSpPr>
          <p:cNvPr id="16" name="Rectangle 15"/>
          <p:cNvSpPr/>
          <p:nvPr userDrawn="1"/>
        </p:nvSpPr>
        <p:spPr>
          <a:xfrm>
            <a:off x="17640" y="6351805"/>
            <a:ext cx="743199" cy="400199"/>
          </a:xfrm>
          <a:prstGeom prst="rect">
            <a:avLst/>
          </a:prstGeom>
          <a:blipFill rotWithShape="1">
            <a:blip r:embed="rId22" cstate="screen">
              <a:extLst>
                <a:ext uri="{28A0092B-C50C-407E-A947-70E740481C1C}">
                  <a14:useLocalDpi xmlns:a14="http://schemas.microsoft.com/office/drawing/2010/main"/>
                </a:ext>
              </a:extLst>
            </a:blip>
            <a:srcRect/>
            <a:stretch>
              <a:fillRect l="4349" t="3061" r="4349" b="306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venir Next Condensed Demi Bold"/>
            </a:endParaRPr>
          </a:p>
        </p:txBody>
      </p:sp>
      <p:pic>
        <p:nvPicPr>
          <p:cNvPr id="17" name="Picture 13"/>
          <p:cNvPicPr>
            <a:picLocks noChangeAspect="1"/>
          </p:cNvPicPr>
          <p:nvPr userDrawn="1"/>
        </p:nvPicPr>
        <p:blipFill>
          <a:blip r:embed="rId23" cstate="email">
            <a:extLst>
              <a:ext uri="{28A0092B-C50C-407E-A947-70E740481C1C}">
                <a14:useLocalDpi xmlns:a14="http://schemas.microsoft.com/office/drawing/2010/main"/>
              </a:ext>
            </a:extLst>
          </a:blip>
          <a:srcRect r="57886"/>
          <a:stretch>
            <a:fillRect/>
          </a:stretch>
        </p:blipFill>
        <p:spPr bwMode="auto">
          <a:xfrm>
            <a:off x="6722365" y="6340767"/>
            <a:ext cx="1600200" cy="42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Connector 17"/>
          <p:cNvCxnSpPr/>
          <p:nvPr userDrawn="1"/>
        </p:nvCxnSpPr>
        <p:spPr>
          <a:xfrm>
            <a:off x="8371777" y="6368548"/>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extBox 15"/>
          <p:cNvSpPr txBox="1">
            <a:spLocks noChangeArrowheads="1"/>
          </p:cNvSpPr>
          <p:nvPr userDrawn="1"/>
        </p:nvSpPr>
        <p:spPr bwMode="auto">
          <a:xfrm>
            <a:off x="8395590" y="6290305"/>
            <a:ext cx="781050" cy="523198"/>
          </a:xfrm>
          <a:prstGeom prst="rect">
            <a:avLst/>
          </a:prstGeom>
          <a:noFill/>
          <a:ln>
            <a:noFill/>
          </a:ln>
          <a:extLst/>
        </p:spPr>
        <p:txBody>
          <a:bodyPr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r>
              <a:rPr lang="en-US" sz="1400" dirty="0">
                <a:solidFill>
                  <a:prstClr val="white"/>
                </a:solidFill>
                <a:latin typeface="Avenir Next Condensed Demi Bold"/>
                <a:cs typeface="Avenir Next Condensed Demi Bold"/>
              </a:rPr>
              <a:t>Office of</a:t>
            </a:r>
            <a:br>
              <a:rPr lang="en-US" sz="1400" dirty="0">
                <a:solidFill>
                  <a:prstClr val="white"/>
                </a:solidFill>
                <a:latin typeface="Avenir Next Condensed Demi Bold"/>
                <a:cs typeface="Avenir Next Condensed Demi Bold"/>
              </a:rPr>
            </a:br>
            <a:r>
              <a:rPr lang="en-US" sz="1400" dirty="0">
                <a:solidFill>
                  <a:prstClr val="white"/>
                </a:solidFill>
                <a:latin typeface="Avenir Next Condensed Demi Bold"/>
                <a:cs typeface="Avenir Next Condensed Demi Bold"/>
              </a:rPr>
              <a:t>Science</a:t>
            </a:r>
          </a:p>
        </p:txBody>
      </p:sp>
      <p:sp>
        <p:nvSpPr>
          <p:cNvPr id="7" name="TextBox 11"/>
          <p:cNvSpPr txBox="1">
            <a:spLocks noChangeArrowheads="1"/>
          </p:cNvSpPr>
          <p:nvPr/>
        </p:nvSpPr>
        <p:spPr bwMode="auto">
          <a:xfrm>
            <a:off x="4400788" y="6413407"/>
            <a:ext cx="342424" cy="307754"/>
          </a:xfrm>
          <a:prstGeom prst="rect">
            <a:avLst/>
          </a:prstGeom>
          <a:noFill/>
          <a:ln>
            <a:noFill/>
          </a:ln>
          <a:extLst/>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fld id="{62B45342-D41F-3246-BC88-9305F376649F}" type="slidenum">
              <a:rPr lang="en-US" sz="1400" smtClean="0">
                <a:solidFill>
                  <a:srgbClr val="FFFFFF"/>
                </a:solidFill>
                <a:latin typeface="Avenir Next Condensed Demi Bold"/>
                <a:cs typeface="Avenir Next Condensed Demi Bold"/>
              </a:rPr>
              <a:pPr defTabSz="457082" eaLnBrk="1" fontAlgn="base" hangingPunct="1">
                <a:spcBef>
                  <a:spcPct val="0"/>
                </a:spcBef>
                <a:spcAft>
                  <a:spcPct val="0"/>
                </a:spcAft>
                <a:defRPr/>
              </a:pPr>
              <a:t>‹#›</a:t>
            </a:fld>
            <a:endParaRPr lang="en-US" sz="1400" dirty="0">
              <a:solidFill>
                <a:srgbClr val="FFFFFF"/>
              </a:solidFill>
              <a:latin typeface="Avenir Next Condensed Demi Bold"/>
              <a:cs typeface="Avenir Next Condensed Demi Bold"/>
            </a:endParaRPr>
          </a:p>
        </p:txBody>
      </p:sp>
    </p:spTree>
    <p:extLst>
      <p:ext uri="{BB962C8B-B14F-4D97-AF65-F5344CB8AC3E}">
        <p14:creationId xmlns:p14="http://schemas.microsoft.com/office/powerpoint/2010/main" val="1933053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hf hdr="0" ftr="0" dt="0"/>
  <p:txStyles>
    <p:titleStyle>
      <a:lvl1pPr algn="ctr" rtl="0" eaLnBrk="1" fontAlgn="base" hangingPunct="1">
        <a:spcBef>
          <a:spcPct val="0"/>
        </a:spcBef>
        <a:spcAft>
          <a:spcPct val="0"/>
        </a:spcAft>
        <a:defRPr sz="3000" b="1">
          <a:solidFill>
            <a:schemeClr val="bg1"/>
          </a:solidFill>
          <a:latin typeface="Avenir Next Condensed Demi Bold"/>
          <a:ea typeface="+mj-ea"/>
          <a:cs typeface="Avenir Next Condensed Demi Bold"/>
        </a:defRPr>
      </a:lvl1pPr>
      <a:lvl2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1" fontAlgn="base" hangingPunct="1">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813" indent="-342813" algn="l" rtl="0" eaLnBrk="1" fontAlgn="base" hangingPunct="1">
        <a:spcBef>
          <a:spcPts val="900"/>
        </a:spcBef>
        <a:spcAft>
          <a:spcPct val="0"/>
        </a:spcAft>
        <a:defRPr sz="2400">
          <a:solidFill>
            <a:srgbClr val="003366"/>
          </a:solidFill>
          <a:latin typeface="+mn-lt"/>
          <a:ea typeface="+mn-ea"/>
          <a:cs typeface="+mn-cs"/>
        </a:defRPr>
      </a:lvl1pPr>
      <a:lvl2pPr marL="288850" indent="-226954" algn="l" rtl="0" eaLnBrk="1" fontAlgn="base" hangingPunct="1">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1" fontAlgn="base" hangingPunct="1">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1" fontAlgn="base" hangingPunct="1">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1" fontAlgn="base" hangingPunct="1">
        <a:spcBef>
          <a:spcPct val="20000"/>
        </a:spcBef>
        <a:spcAft>
          <a:spcPct val="0"/>
        </a:spcAft>
        <a:buChar char="»"/>
        <a:defRPr sz="2400">
          <a:solidFill>
            <a:srgbClr val="003366"/>
          </a:solidFill>
          <a:latin typeface="+mn-lt"/>
          <a:ea typeface="+mn-ea"/>
          <a:cs typeface="ＭＳ Ｐゴシック"/>
        </a:defRPr>
      </a:lvl5pPr>
      <a:lvl6pPr marL="2513959" indent="-228541" algn="l" rtl="0" eaLnBrk="1" fontAlgn="base" hangingPunct="1">
        <a:spcBef>
          <a:spcPct val="20000"/>
        </a:spcBef>
        <a:spcAft>
          <a:spcPct val="0"/>
        </a:spcAft>
        <a:buChar char="»"/>
        <a:defRPr sz="2000">
          <a:solidFill>
            <a:srgbClr val="2C5993"/>
          </a:solidFill>
          <a:latin typeface="+mn-lt"/>
          <a:ea typeface="+mn-ea"/>
        </a:defRPr>
      </a:lvl6pPr>
      <a:lvl7pPr marL="2971040" indent="-228541" algn="l" rtl="0" eaLnBrk="1" fontAlgn="base" hangingPunct="1">
        <a:spcBef>
          <a:spcPct val="20000"/>
        </a:spcBef>
        <a:spcAft>
          <a:spcPct val="0"/>
        </a:spcAft>
        <a:buChar char="»"/>
        <a:defRPr sz="2000">
          <a:solidFill>
            <a:srgbClr val="2C5993"/>
          </a:solidFill>
          <a:latin typeface="+mn-lt"/>
          <a:ea typeface="+mn-ea"/>
        </a:defRPr>
      </a:lvl7pPr>
      <a:lvl8pPr marL="3428124" indent="-228541" algn="l" rtl="0" eaLnBrk="1" fontAlgn="base" hangingPunct="1">
        <a:spcBef>
          <a:spcPct val="20000"/>
        </a:spcBef>
        <a:spcAft>
          <a:spcPct val="0"/>
        </a:spcAft>
        <a:buChar char="»"/>
        <a:defRPr sz="2000">
          <a:solidFill>
            <a:srgbClr val="2C5993"/>
          </a:solidFill>
          <a:latin typeface="+mn-lt"/>
          <a:ea typeface="+mn-ea"/>
        </a:defRPr>
      </a:lvl8pPr>
      <a:lvl9pPr marL="3885205" indent="-228541" algn="l" rtl="0" eaLnBrk="1" fontAlgn="base" hangingPunct="1">
        <a:spcBef>
          <a:spcPct val="20000"/>
        </a:spcBef>
        <a:spcAft>
          <a:spcPct val="0"/>
        </a:spcAft>
        <a:buChar char="»"/>
        <a:defRPr sz="2000">
          <a:solidFill>
            <a:srgbClr val="2C5993"/>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67.jpeg"/></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jpeg"/><Relationship Id="rId39" Type="http://schemas.openxmlformats.org/officeDocument/2006/relationships/image" Target="../media/image105.png"/><Relationship Id="rId21" Type="http://schemas.openxmlformats.org/officeDocument/2006/relationships/image" Target="../media/image87.jpeg"/><Relationship Id="rId34" Type="http://schemas.openxmlformats.org/officeDocument/2006/relationships/image" Target="../media/image100.jpeg"/><Relationship Id="rId42" Type="http://schemas.openxmlformats.org/officeDocument/2006/relationships/image" Target="../media/image108.jpeg"/><Relationship Id="rId7"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82.png"/><Relationship Id="rId29" Type="http://schemas.openxmlformats.org/officeDocument/2006/relationships/image" Target="../media/image95.jpeg"/><Relationship Id="rId1" Type="http://schemas.openxmlformats.org/officeDocument/2006/relationships/slideLayout" Target="../slideLayouts/slideLayout19.xml"/><Relationship Id="rId6" Type="http://schemas.openxmlformats.org/officeDocument/2006/relationships/image" Target="../media/image72.jpeg"/><Relationship Id="rId11" Type="http://schemas.openxmlformats.org/officeDocument/2006/relationships/image" Target="../media/image77.jpeg"/><Relationship Id="rId24" Type="http://schemas.openxmlformats.org/officeDocument/2006/relationships/image" Target="../media/image90.png"/><Relationship Id="rId32" Type="http://schemas.openxmlformats.org/officeDocument/2006/relationships/image" Target="../media/image98.jpeg"/><Relationship Id="rId37" Type="http://schemas.openxmlformats.org/officeDocument/2006/relationships/image" Target="../media/image103.jpeg"/><Relationship Id="rId40" Type="http://schemas.openxmlformats.org/officeDocument/2006/relationships/image" Target="../media/image106.jpeg"/><Relationship Id="rId45" Type="http://schemas.openxmlformats.org/officeDocument/2006/relationships/image" Target="../media/image111.png"/><Relationship Id="rId5" Type="http://schemas.openxmlformats.org/officeDocument/2006/relationships/image" Target="../media/image71.jpe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jpeg"/><Relationship Id="rId36" Type="http://schemas.openxmlformats.org/officeDocument/2006/relationships/image" Target="../media/image102.jpeg"/><Relationship Id="rId10" Type="http://schemas.openxmlformats.org/officeDocument/2006/relationships/image" Target="../media/image76.jpeg"/><Relationship Id="rId19" Type="http://schemas.openxmlformats.org/officeDocument/2006/relationships/image" Target="../media/image85.png"/><Relationship Id="rId31" Type="http://schemas.openxmlformats.org/officeDocument/2006/relationships/image" Target="../media/image97.jpeg"/><Relationship Id="rId44" Type="http://schemas.openxmlformats.org/officeDocument/2006/relationships/image" Target="../media/image110.jpeg"/><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80.png"/><Relationship Id="rId22" Type="http://schemas.openxmlformats.org/officeDocument/2006/relationships/image" Target="../media/image88.jpeg"/><Relationship Id="rId27" Type="http://schemas.openxmlformats.org/officeDocument/2006/relationships/image" Target="../media/image93.jpeg"/><Relationship Id="rId30" Type="http://schemas.openxmlformats.org/officeDocument/2006/relationships/image" Target="../media/image96.jpeg"/><Relationship Id="rId35" Type="http://schemas.openxmlformats.org/officeDocument/2006/relationships/image" Target="../media/image101.jpeg"/><Relationship Id="rId43" Type="http://schemas.openxmlformats.org/officeDocument/2006/relationships/image" Target="../media/image109.emf"/><Relationship Id="rId8" Type="http://schemas.openxmlformats.org/officeDocument/2006/relationships/image" Target="../media/image74.png"/><Relationship Id="rId3" Type="http://schemas.openxmlformats.org/officeDocument/2006/relationships/image" Target="../media/image69.jpe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jpeg"/><Relationship Id="rId38" Type="http://schemas.openxmlformats.org/officeDocument/2006/relationships/image" Target="../media/image104.jpeg"/><Relationship Id="rId20" Type="http://schemas.openxmlformats.org/officeDocument/2006/relationships/image" Target="../media/image86.jpeg"/><Relationship Id="rId41" Type="http://schemas.openxmlformats.org/officeDocument/2006/relationships/image" Target="../media/image10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18" Type="http://schemas.openxmlformats.org/officeDocument/2006/relationships/image" Target="../media/image127.jpeg"/><Relationship Id="rId26" Type="http://schemas.openxmlformats.org/officeDocument/2006/relationships/image" Target="../media/image135.png"/><Relationship Id="rId3" Type="http://schemas.openxmlformats.org/officeDocument/2006/relationships/image" Target="../media/image113.png"/><Relationship Id="rId21" Type="http://schemas.openxmlformats.org/officeDocument/2006/relationships/image" Target="../media/image130.png"/><Relationship Id="rId7" Type="http://schemas.openxmlformats.org/officeDocument/2006/relationships/image" Target="../media/image117.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notesSlide" Target="../notesSlides/notesSlide16.xml"/><Relationship Id="rId16" Type="http://schemas.openxmlformats.org/officeDocument/2006/relationships/image" Target="../media/image125.jpeg"/><Relationship Id="rId20" Type="http://schemas.openxmlformats.org/officeDocument/2006/relationships/image" Target="../media/image129.jpeg"/><Relationship Id="rId1" Type="http://schemas.openxmlformats.org/officeDocument/2006/relationships/slideLayout" Target="../slideLayouts/slideLayout10.xml"/><Relationship Id="rId6" Type="http://schemas.openxmlformats.org/officeDocument/2006/relationships/image" Target="../media/image116.jpeg"/><Relationship Id="rId11" Type="http://schemas.microsoft.com/office/2007/relationships/hdphoto" Target="../media/hdphoto1.wdp"/><Relationship Id="rId24" Type="http://schemas.openxmlformats.org/officeDocument/2006/relationships/image" Target="../media/image133.emf"/><Relationship Id="rId5" Type="http://schemas.openxmlformats.org/officeDocument/2006/relationships/image" Target="../media/image115.jpeg"/><Relationship Id="rId15" Type="http://schemas.openxmlformats.org/officeDocument/2006/relationships/image" Target="../media/image124.jpeg"/><Relationship Id="rId23" Type="http://schemas.openxmlformats.org/officeDocument/2006/relationships/image" Target="../media/image132.emf"/><Relationship Id="rId28" Type="http://schemas.openxmlformats.org/officeDocument/2006/relationships/image" Target="../media/image137.jpeg"/><Relationship Id="rId10" Type="http://schemas.openxmlformats.org/officeDocument/2006/relationships/image" Target="../media/image120.png"/><Relationship Id="rId19" Type="http://schemas.openxmlformats.org/officeDocument/2006/relationships/image" Target="../media/image128.jpeg"/><Relationship Id="rId4" Type="http://schemas.openxmlformats.org/officeDocument/2006/relationships/image" Target="../media/image114.png"/><Relationship Id="rId9" Type="http://schemas.openxmlformats.org/officeDocument/2006/relationships/image" Target="../media/image119.jpeg"/><Relationship Id="rId14" Type="http://schemas.openxmlformats.org/officeDocument/2006/relationships/image" Target="../media/image123.png"/><Relationship Id="rId22" Type="http://schemas.openxmlformats.org/officeDocument/2006/relationships/image" Target="../media/image131.jpeg"/><Relationship Id="rId27" Type="http://schemas.openxmlformats.org/officeDocument/2006/relationships/image" Target="../media/image136.jpeg"/></Relationships>
</file>

<file path=ppt/slides/_rels/slide18.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49.png"/><Relationship Id="rId18" Type="http://schemas.openxmlformats.org/officeDocument/2006/relationships/image" Target="../media/image139.emf"/><Relationship Id="rId26" Type="http://schemas.openxmlformats.org/officeDocument/2006/relationships/image" Target="../media/image154.png"/><Relationship Id="rId3" Type="http://schemas.openxmlformats.org/officeDocument/2006/relationships/image" Target="../media/image140.jpeg"/><Relationship Id="rId21" Type="http://schemas.openxmlformats.org/officeDocument/2006/relationships/oleObject" Target="../embeddings/oleObject5.bin"/><Relationship Id="rId7" Type="http://schemas.openxmlformats.org/officeDocument/2006/relationships/image" Target="../media/image144.png"/><Relationship Id="rId12" Type="http://schemas.microsoft.com/office/2007/relationships/hdphoto" Target="../media/hdphoto2.wdp"/><Relationship Id="rId17" Type="http://schemas.openxmlformats.org/officeDocument/2006/relationships/oleObject" Target="../embeddings/oleObject2.bin"/><Relationship Id="rId25" Type="http://schemas.openxmlformats.org/officeDocument/2006/relationships/image" Target="../media/image153.jpeg"/><Relationship Id="rId2" Type="http://schemas.openxmlformats.org/officeDocument/2006/relationships/slideLayout" Target="../slideLayouts/slideLayout3.xml"/><Relationship Id="rId16" Type="http://schemas.openxmlformats.org/officeDocument/2006/relationships/image" Target="../media/image138.emf"/><Relationship Id="rId20" Type="http://schemas.openxmlformats.org/officeDocument/2006/relationships/oleObject" Target="../embeddings/oleObject4.bin"/><Relationship Id="rId29" Type="http://schemas.openxmlformats.org/officeDocument/2006/relationships/image" Target="../media/image157.png"/><Relationship Id="rId1" Type="http://schemas.openxmlformats.org/officeDocument/2006/relationships/vmlDrawing" Target="../drawings/vmlDrawing1.vml"/><Relationship Id="rId6" Type="http://schemas.openxmlformats.org/officeDocument/2006/relationships/image" Target="../media/image143.jpeg"/><Relationship Id="rId11" Type="http://schemas.openxmlformats.org/officeDocument/2006/relationships/image" Target="../media/image148.png"/><Relationship Id="rId24" Type="http://schemas.openxmlformats.org/officeDocument/2006/relationships/image" Target="../media/image152.emf"/><Relationship Id="rId32" Type="http://schemas.openxmlformats.org/officeDocument/2006/relationships/image" Target="../media/image160.png"/><Relationship Id="rId5" Type="http://schemas.openxmlformats.org/officeDocument/2006/relationships/image" Target="../media/image142.jpeg"/><Relationship Id="rId15" Type="http://schemas.openxmlformats.org/officeDocument/2006/relationships/oleObject" Target="../embeddings/oleObject1.bin"/><Relationship Id="rId23" Type="http://schemas.openxmlformats.org/officeDocument/2006/relationships/image" Target="../media/image151.png"/><Relationship Id="rId28" Type="http://schemas.openxmlformats.org/officeDocument/2006/relationships/image" Target="../media/image156.png"/><Relationship Id="rId10" Type="http://schemas.openxmlformats.org/officeDocument/2006/relationships/image" Target="../media/image147.png"/><Relationship Id="rId19" Type="http://schemas.openxmlformats.org/officeDocument/2006/relationships/oleObject" Target="../embeddings/oleObject3.bin"/><Relationship Id="rId31" Type="http://schemas.openxmlformats.org/officeDocument/2006/relationships/image" Target="../media/image159.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0.png"/><Relationship Id="rId22" Type="http://schemas.openxmlformats.org/officeDocument/2006/relationships/oleObject" Target="../embeddings/oleObject6.bin"/><Relationship Id="rId27" Type="http://schemas.openxmlformats.org/officeDocument/2006/relationships/image" Target="../media/image155.png"/><Relationship Id="rId30" Type="http://schemas.openxmlformats.org/officeDocument/2006/relationships/image" Target="../media/image158.png"/></Relationships>
</file>

<file path=ppt/slides/_rels/slide19.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tiff"/><Relationship Id="rId7" Type="http://schemas.openxmlformats.org/officeDocument/2006/relationships/image" Target="../media/image23.tiff"/><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7.tiff"/><Relationship Id="rId5" Type="http://schemas.openxmlformats.org/officeDocument/2006/relationships/image" Target="../media/image21.png"/><Relationship Id="rId15" Type="http://schemas.openxmlformats.org/officeDocument/2006/relationships/image" Target="../media/image31.tiff"/><Relationship Id="rId10" Type="http://schemas.openxmlformats.org/officeDocument/2006/relationships/image" Target="../media/image26.jpeg"/><Relationship Id="rId19" Type="http://schemas.openxmlformats.org/officeDocument/2006/relationships/image" Target="../media/image35.tiff"/><Relationship Id="rId4" Type="http://schemas.openxmlformats.org/officeDocument/2006/relationships/image" Target="../media/image20.jpeg"/><Relationship Id="rId9" Type="http://schemas.openxmlformats.org/officeDocument/2006/relationships/image" Target="../media/image25.tiff"/><Relationship Id="rId1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85.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2.jpeg"/></Relationships>
</file>

<file path=ppt/slides/_rels/slide2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175.png"/><Relationship Id="rId4" Type="http://schemas.openxmlformats.org/officeDocument/2006/relationships/image" Target="../media/image174.png"/></Relationships>
</file>

<file path=ppt/slides/_rels/slide2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jpeg"/><Relationship Id="rId7" Type="http://schemas.openxmlformats.org/officeDocument/2006/relationships/image" Target="../media/image182.em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 Id="rId9" Type="http://schemas.openxmlformats.org/officeDocument/2006/relationships/image" Target="../media/image184.emf"/></Relationships>
</file>

<file path=ppt/slides/_rels/slide2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193.jpeg"/><Relationship Id="rId4" Type="http://schemas.openxmlformats.org/officeDocument/2006/relationships/image" Target="../media/image192.tiff"/></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19.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200.jpeg"/></Relationships>
</file>

<file path=ppt/slides/_rels/slide3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208.jpeg"/><Relationship Id="rId4" Type="http://schemas.openxmlformats.org/officeDocument/2006/relationships/image" Target="../media/image207.pn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40.tiff"/></Relationships>
</file>

<file path=ppt/slides/_rels/slide40.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6.png"/><Relationship Id="rId7" Type="http://schemas.openxmlformats.org/officeDocument/2006/relationships/image" Target="../media/image212.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41.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38800"/>
            <a:ext cx="9143921" cy="1143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103" name="Shape 103"/>
          <p:cNvSpPr>
            <a:spLocks noGrp="1"/>
          </p:cNvSpPr>
          <p:nvPr>
            <p:ph type="title"/>
          </p:nvPr>
        </p:nvSpPr>
        <p:spPr>
          <a:xfrm>
            <a:off x="705530" y="3505200"/>
            <a:ext cx="7722346" cy="781284"/>
          </a:xfrm>
          <a:prstGeom prst="rect">
            <a:avLst/>
          </a:prstGeom>
        </p:spPr>
        <p:txBody>
          <a:bodyPr lIns="0" tIns="0" rIns="0" bIns="0">
            <a:normAutofit/>
          </a:bodyPr>
          <a:lstStyle/>
          <a:p>
            <a:pPr defTabSz="572194">
              <a:defRPr sz="1800" b="0"/>
            </a:pPr>
            <a:r>
              <a:rPr lang="en-US" sz="3200" b="1" dirty="0">
                <a:solidFill>
                  <a:srgbClr val="170A3F"/>
                </a:solidFill>
              </a:rPr>
              <a:t>User Facilities at Berkeley Lab</a:t>
            </a:r>
            <a:endParaRPr sz="1800" b="1" dirty="0">
              <a:solidFill>
                <a:srgbClr val="170A3F"/>
              </a:solidFill>
            </a:endParaRPr>
          </a:p>
        </p:txBody>
      </p:sp>
      <p:pic>
        <p:nvPicPr>
          <p:cNvPr id="105" name="image3.jpeg" descr="footer_MF+LBL+DOE_logos.jpg"/>
          <p:cNvPicPr/>
          <p:nvPr/>
        </p:nvPicPr>
        <p:blipFill>
          <a:blip r:embed="rId3" cstate="email">
            <a:extLst>
              <a:ext uri="{28A0092B-C50C-407E-A947-70E740481C1C}">
                <a14:useLocalDpi xmlns:a14="http://schemas.microsoft.com/office/drawing/2010/main"/>
              </a:ext>
            </a:extLst>
          </a:blip>
          <a:stretch>
            <a:fillRect/>
          </a:stretch>
        </p:blipFill>
        <p:spPr>
          <a:xfrm>
            <a:off x="0" y="5638800"/>
            <a:ext cx="8411067" cy="1015366"/>
          </a:xfrm>
          <a:prstGeom prst="rect">
            <a:avLst/>
          </a:prstGeom>
          <a:ln w="12700">
            <a:miter lim="400000"/>
          </a:ln>
        </p:spPr>
      </p:pic>
      <p:pic>
        <p:nvPicPr>
          <p:cNvPr id="106" name="foundry-bay-view-lower-res.jpg"/>
          <p:cNvPicPr/>
          <p:nvPr/>
        </p:nvPicPr>
        <p:blipFill>
          <a:blip r:embed="rId4" cstate="email">
            <a:extLst>
              <a:ext uri="{28A0092B-C50C-407E-A947-70E740481C1C}">
                <a14:useLocalDpi xmlns:a14="http://schemas.microsoft.com/office/drawing/2010/main"/>
              </a:ext>
            </a:extLst>
          </a:blip>
          <a:srcRect/>
          <a:stretch>
            <a:fillRect/>
          </a:stretch>
        </p:blipFill>
        <p:spPr>
          <a:xfrm>
            <a:off x="0" y="0"/>
            <a:ext cx="9143921" cy="3150347"/>
          </a:xfrm>
          <a:prstGeom prst="rect">
            <a:avLst/>
          </a:prstGeom>
          <a:ln w="12700">
            <a:miter lim="400000"/>
          </a:ln>
        </p:spPr>
      </p:pic>
      <p:sp>
        <p:nvSpPr>
          <p:cNvPr id="104" name="Shape 104"/>
          <p:cNvSpPr>
            <a:spLocks noGrp="1"/>
          </p:cNvSpPr>
          <p:nvPr>
            <p:ph type="body" idx="1"/>
          </p:nvPr>
        </p:nvSpPr>
        <p:spPr>
          <a:xfrm>
            <a:off x="705530" y="4190166"/>
            <a:ext cx="6371131" cy="1448634"/>
          </a:xfrm>
          <a:prstGeom prst="rect">
            <a:avLst/>
          </a:prstGeom>
        </p:spPr>
        <p:txBody>
          <a:bodyPr lIns="0" tIns="0" rIns="0" bIns="0">
            <a:noAutofit/>
          </a:bodyPr>
          <a:lstStyle/>
          <a:p>
            <a:pPr>
              <a:lnSpc>
                <a:spcPct val="100000"/>
              </a:lnSpc>
              <a:spcBef>
                <a:spcPts val="0"/>
              </a:spcBef>
              <a:spcAft>
                <a:spcPts val="0"/>
              </a:spcAft>
              <a:defRPr sz="1800">
                <a:solidFill>
                  <a:srgbClr val="000000"/>
                </a:solidFill>
              </a:defRPr>
            </a:pPr>
            <a:r>
              <a:rPr lang="en-US" sz="2000" b="1" dirty="0">
                <a:solidFill>
                  <a:srgbClr val="429DD6"/>
                </a:solidFill>
              </a:rPr>
              <a:t>Jeff Neaton</a:t>
            </a:r>
          </a:p>
          <a:p>
            <a:pPr>
              <a:lnSpc>
                <a:spcPct val="100000"/>
              </a:lnSpc>
              <a:spcBef>
                <a:spcPts val="0"/>
              </a:spcBef>
              <a:spcAft>
                <a:spcPts val="0"/>
              </a:spcAft>
              <a:defRPr sz="1800">
                <a:solidFill>
                  <a:srgbClr val="000000"/>
                </a:solidFill>
              </a:defRPr>
            </a:pPr>
            <a:r>
              <a:rPr lang="en-US" sz="2000" dirty="0">
                <a:solidFill>
                  <a:srgbClr val="429DD6"/>
                </a:solidFill>
              </a:rPr>
              <a:t>Molecular Foundry Director</a:t>
            </a:r>
          </a:p>
          <a:p>
            <a:pPr>
              <a:lnSpc>
                <a:spcPct val="100000"/>
              </a:lnSpc>
              <a:spcBef>
                <a:spcPts val="0"/>
              </a:spcBef>
              <a:spcAft>
                <a:spcPts val="0"/>
              </a:spcAft>
              <a:defRPr sz="1800">
                <a:solidFill>
                  <a:srgbClr val="000000"/>
                </a:solidFill>
              </a:defRPr>
            </a:pPr>
            <a:r>
              <a:rPr lang="en-US" sz="2000" dirty="0">
                <a:solidFill>
                  <a:srgbClr val="429DD6"/>
                </a:solidFill>
              </a:rPr>
              <a:t>Associate Laboratory Director for Energy Sciences</a:t>
            </a:r>
          </a:p>
          <a:p>
            <a:pPr>
              <a:lnSpc>
                <a:spcPct val="100000"/>
              </a:lnSpc>
              <a:spcBef>
                <a:spcPts val="0"/>
              </a:spcBef>
              <a:spcAft>
                <a:spcPts val="0"/>
              </a:spcAft>
              <a:defRPr sz="1800">
                <a:solidFill>
                  <a:srgbClr val="000000"/>
                </a:solidFill>
              </a:defRPr>
            </a:pPr>
            <a:r>
              <a:rPr lang="en-US" sz="2000" dirty="0">
                <a:solidFill>
                  <a:srgbClr val="429DD6"/>
                </a:solidFill>
              </a:rPr>
              <a:t>Lawrence Berkeley National Laboratory</a:t>
            </a:r>
          </a:p>
          <a:p>
            <a:pPr>
              <a:lnSpc>
                <a:spcPct val="100000"/>
              </a:lnSpc>
              <a:spcBef>
                <a:spcPts val="0"/>
              </a:spcBef>
              <a:spcAft>
                <a:spcPts val="0"/>
              </a:spcAft>
              <a:defRPr sz="1800">
                <a:solidFill>
                  <a:srgbClr val="000000"/>
                </a:solidFill>
              </a:defRPr>
            </a:pPr>
            <a:endParaRPr lang="en-US" sz="2000" dirty="0">
              <a:solidFill>
                <a:srgbClr val="429DD6"/>
              </a:solidFill>
            </a:endParaRPr>
          </a:p>
        </p:txBody>
      </p:sp>
      <p:pic>
        <p:nvPicPr>
          <p:cNvPr id="7" name="Picture 6">
            <a:extLst>
              <a:ext uri="{FF2B5EF4-FFF2-40B4-BE49-F238E27FC236}">
                <a16:creationId xmlns:a16="http://schemas.microsoft.com/office/drawing/2014/main" id="{51C46273-4455-5542-BEC5-CB86118E1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1752" y="5638800"/>
            <a:ext cx="1243143" cy="808082"/>
          </a:xfrm>
          <a:prstGeom prst="rect">
            <a:avLst/>
          </a:prstGeom>
        </p:spPr>
      </p:pic>
    </p:spTree>
    <p:extLst>
      <p:ext uri="{BB962C8B-B14F-4D97-AF65-F5344CB8AC3E}">
        <p14:creationId xmlns:p14="http://schemas.microsoft.com/office/powerpoint/2010/main" val="350827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842" y="1174934"/>
            <a:ext cx="7902677" cy="2773098"/>
          </a:xfrm>
          <a:prstGeom prst="rect">
            <a:avLst/>
          </a:prstGeom>
        </p:spPr>
      </p:pic>
      <p:sp>
        <p:nvSpPr>
          <p:cNvPr id="48129" name="Rectangle 1"/>
          <p:cNvSpPr>
            <a:spLocks noGrp="1" noChangeArrowheads="1"/>
          </p:cNvSpPr>
          <p:nvPr>
            <p:ph type="title"/>
          </p:nvPr>
        </p:nvSpPr>
        <p:spPr>
          <a:xfrm>
            <a:off x="0" y="74951"/>
            <a:ext cx="9144000" cy="855765"/>
          </a:xfrm>
        </p:spPr>
        <p:txBody>
          <a:bodyPr/>
          <a:lstStyle/>
          <a:p>
            <a:pPr>
              <a:defRPr/>
            </a:pPr>
            <a:r>
              <a:rPr lang="en-US" sz="3200" b="1" dirty="0">
                <a:solidFill>
                  <a:schemeClr val="bg1"/>
                </a:solidFill>
                <a:sym typeface="Arial Bold" charset="0"/>
              </a:rPr>
              <a:t>Berkeley Lab’s User Facilities</a:t>
            </a:r>
          </a:p>
        </p:txBody>
      </p:sp>
      <p:grpSp>
        <p:nvGrpSpPr>
          <p:cNvPr id="5" name="Group 4"/>
          <p:cNvGrpSpPr/>
          <p:nvPr/>
        </p:nvGrpSpPr>
        <p:grpSpPr>
          <a:xfrm>
            <a:off x="131277" y="1094783"/>
            <a:ext cx="2035646" cy="1304565"/>
            <a:chOff x="131277" y="2978415"/>
            <a:chExt cx="2035646" cy="1304565"/>
          </a:xfrm>
        </p:grpSpPr>
        <p:sp>
          <p:nvSpPr>
            <p:cNvPr id="21" name="Right Arrow 20"/>
            <p:cNvSpPr/>
            <p:nvPr/>
          </p:nvSpPr>
          <p:spPr>
            <a:xfrm rot="4636525">
              <a:off x="741940" y="3729052"/>
              <a:ext cx="810562" cy="297293"/>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grpSp>
          <p:nvGrpSpPr>
            <p:cNvPr id="22" name="Group 21"/>
            <p:cNvGrpSpPr/>
            <p:nvPr/>
          </p:nvGrpSpPr>
          <p:grpSpPr>
            <a:xfrm>
              <a:off x="131277" y="2978415"/>
              <a:ext cx="2035646" cy="771724"/>
              <a:chOff x="149276" y="2723346"/>
              <a:chExt cx="2035646" cy="771724"/>
            </a:xfrm>
          </p:grpSpPr>
          <p:sp>
            <p:nvSpPr>
              <p:cNvPr id="49" name="Rounded Rectangle 48"/>
              <p:cNvSpPr/>
              <p:nvPr/>
            </p:nvSpPr>
            <p:spPr>
              <a:xfrm>
                <a:off x="149276" y="2723346"/>
                <a:ext cx="2035646" cy="771724"/>
              </a:xfrm>
              <a:prstGeom prst="roundRect">
                <a:avLst>
                  <a:gd name="adj" fmla="val 15571"/>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26" name="Picture 2" descr="http://www.nersc.gov/themes/nersc-sass/images/log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8135" y="2783039"/>
                <a:ext cx="1846191" cy="644576"/>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9" name="Group 8"/>
          <p:cNvGrpSpPr/>
          <p:nvPr/>
        </p:nvGrpSpPr>
        <p:grpSpPr>
          <a:xfrm>
            <a:off x="2629643" y="2743427"/>
            <a:ext cx="1757194" cy="1801197"/>
            <a:chOff x="1924534" y="2893350"/>
            <a:chExt cx="1757194" cy="1801197"/>
          </a:xfrm>
        </p:grpSpPr>
        <p:grpSp>
          <p:nvGrpSpPr>
            <p:cNvPr id="3" name="Group 2"/>
            <p:cNvGrpSpPr/>
            <p:nvPr/>
          </p:nvGrpSpPr>
          <p:grpSpPr>
            <a:xfrm>
              <a:off x="1924534" y="2893350"/>
              <a:ext cx="1757194" cy="1801197"/>
              <a:chOff x="1924534" y="4720420"/>
              <a:chExt cx="1757194" cy="1801197"/>
            </a:xfrm>
          </p:grpSpPr>
          <p:sp>
            <p:nvSpPr>
              <p:cNvPr id="61" name="Right Arrow 60"/>
              <p:cNvSpPr/>
              <p:nvPr/>
            </p:nvSpPr>
            <p:spPr>
              <a:xfrm rot="14970285">
                <a:off x="2410403" y="4979921"/>
                <a:ext cx="829229" cy="310227"/>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59" name="Rounded Rectangle 58"/>
              <p:cNvSpPr/>
              <p:nvPr/>
            </p:nvSpPr>
            <p:spPr>
              <a:xfrm>
                <a:off x="1924534" y="5326586"/>
                <a:ext cx="1757194" cy="1195031"/>
              </a:xfrm>
              <a:prstGeom prst="roundRect">
                <a:avLst>
                  <a:gd name="adj" fmla="val 10724"/>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gr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4356" y="3540331"/>
              <a:ext cx="1617508" cy="1105674"/>
            </a:xfrm>
            <a:prstGeom prst="rect">
              <a:avLst/>
            </a:prstGeom>
          </p:spPr>
        </p:pic>
      </p:grpSp>
      <p:grpSp>
        <p:nvGrpSpPr>
          <p:cNvPr id="12" name="Group 11"/>
          <p:cNvGrpSpPr/>
          <p:nvPr/>
        </p:nvGrpSpPr>
        <p:grpSpPr>
          <a:xfrm>
            <a:off x="7123334" y="1234114"/>
            <a:ext cx="1866891" cy="663765"/>
            <a:chOff x="6551630" y="1012532"/>
            <a:chExt cx="1866891" cy="663765"/>
          </a:xfrm>
        </p:grpSpPr>
        <p:sp>
          <p:nvSpPr>
            <p:cNvPr id="33" name="Right Arrow 32"/>
            <p:cNvSpPr/>
            <p:nvPr/>
          </p:nvSpPr>
          <p:spPr>
            <a:xfrm>
              <a:off x="7673506" y="1154476"/>
              <a:ext cx="745015" cy="310227"/>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35" name="Rounded Rectangle 34"/>
            <p:cNvSpPr/>
            <p:nvPr/>
          </p:nvSpPr>
          <p:spPr>
            <a:xfrm>
              <a:off x="6551630" y="1012532"/>
              <a:ext cx="1239180" cy="663765"/>
            </a:xfrm>
            <a:prstGeom prst="roundRect">
              <a:avLst>
                <a:gd name="adj" fmla="val 10724"/>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21163" y="1067861"/>
              <a:ext cx="1129431" cy="547716"/>
            </a:xfrm>
            <a:prstGeom prst="rect">
              <a:avLst/>
            </a:prstGeom>
          </p:spPr>
        </p:pic>
      </p:grpSp>
      <p:grpSp>
        <p:nvGrpSpPr>
          <p:cNvPr id="14" name="Group 13"/>
          <p:cNvGrpSpPr/>
          <p:nvPr/>
        </p:nvGrpSpPr>
        <p:grpSpPr>
          <a:xfrm>
            <a:off x="64411" y="2861839"/>
            <a:ext cx="2032667" cy="1268639"/>
            <a:chOff x="2680735" y="407658"/>
            <a:chExt cx="2032667" cy="1268639"/>
          </a:xfrm>
        </p:grpSpPr>
        <p:sp>
          <p:nvSpPr>
            <p:cNvPr id="28" name="Right Arrow 27"/>
            <p:cNvSpPr/>
            <p:nvPr/>
          </p:nvSpPr>
          <p:spPr>
            <a:xfrm rot="17122177">
              <a:off x="3536206" y="579890"/>
              <a:ext cx="654691" cy="310227"/>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30" name="Rounded Rectangle 29"/>
            <p:cNvSpPr/>
            <p:nvPr/>
          </p:nvSpPr>
          <p:spPr>
            <a:xfrm>
              <a:off x="2680735" y="980035"/>
              <a:ext cx="2032667" cy="696262"/>
            </a:xfrm>
            <a:prstGeom prst="roundRect">
              <a:avLst>
                <a:gd name="adj" fmla="val 10724"/>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4460" y="1054015"/>
              <a:ext cx="1874536" cy="548302"/>
            </a:xfrm>
            <a:prstGeom prst="rect">
              <a:avLst/>
            </a:prstGeom>
          </p:spPr>
        </p:pic>
      </p:grpSp>
      <p:grpSp>
        <p:nvGrpSpPr>
          <p:cNvPr id="10" name="Group 9"/>
          <p:cNvGrpSpPr/>
          <p:nvPr/>
        </p:nvGrpSpPr>
        <p:grpSpPr>
          <a:xfrm>
            <a:off x="5085383" y="3245605"/>
            <a:ext cx="2593658" cy="1677688"/>
            <a:chOff x="4213156" y="2968316"/>
            <a:chExt cx="2593658" cy="1677688"/>
          </a:xfrm>
        </p:grpSpPr>
        <p:sp>
          <p:nvSpPr>
            <p:cNvPr id="57" name="Right Arrow 56"/>
            <p:cNvSpPr/>
            <p:nvPr/>
          </p:nvSpPr>
          <p:spPr>
            <a:xfrm rot="16726313">
              <a:off x="4894683" y="3286325"/>
              <a:ext cx="933311" cy="297293"/>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13" name="Rounded Rectangle 12"/>
            <p:cNvSpPr/>
            <p:nvPr/>
          </p:nvSpPr>
          <p:spPr>
            <a:xfrm>
              <a:off x="4377880" y="3484278"/>
              <a:ext cx="2173749" cy="904395"/>
            </a:xfrm>
            <a:prstGeom prst="roundRect">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213156" y="3332111"/>
              <a:ext cx="2593658" cy="1313893"/>
            </a:xfrm>
            <a:prstGeom prst="rect">
              <a:avLst/>
            </a:prstGeom>
          </p:spPr>
        </p:pic>
      </p:grpSp>
      <p:sp>
        <p:nvSpPr>
          <p:cNvPr id="52" name="Shape 248"/>
          <p:cNvSpPr/>
          <p:nvPr/>
        </p:nvSpPr>
        <p:spPr>
          <a:xfrm>
            <a:off x="370250" y="4871729"/>
            <a:ext cx="8489860" cy="169277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285750" indent="-285750">
              <a:spcAft>
                <a:spcPts val="1200"/>
              </a:spcAft>
              <a:buFont typeface="Arial" panose="020B0604020202020204" pitchFamily="34" charset="0"/>
              <a:buChar char="•"/>
            </a:pPr>
            <a:r>
              <a:rPr lang="en-US" dirty="0">
                <a:solidFill>
                  <a:srgbClr val="002060"/>
                </a:solidFill>
                <a:latin typeface="Avenir Medium" panose="02000503020000020003" pitchFamily="2" charset="0"/>
              </a:rPr>
              <a:t>User facilities provide unique research resources to the scientific community in order to increase the scope, technical depth, and impact of their research. </a:t>
            </a:r>
          </a:p>
          <a:p>
            <a:pPr marL="285750" indent="-285750">
              <a:spcAft>
                <a:spcPts val="1200"/>
              </a:spcAft>
              <a:buFont typeface="Arial" panose="020B0604020202020204" pitchFamily="34" charset="0"/>
              <a:buChar char="•"/>
            </a:pPr>
            <a:r>
              <a:rPr lang="en-US" dirty="0">
                <a:solidFill>
                  <a:srgbClr val="002060"/>
                </a:solidFill>
                <a:latin typeface="Avenir Medium" panose="02000503020000020003" pitchFamily="2" charset="0"/>
              </a:rPr>
              <a:t>Each year, Berkeley Lab serves ~11,500 members of the U.S. and international scientific community</a:t>
            </a:r>
          </a:p>
          <a:p>
            <a:pPr marL="285750" indent="-285750">
              <a:spcAft>
                <a:spcPts val="1200"/>
              </a:spcAft>
              <a:buFont typeface="Arial" panose="020B0604020202020204" pitchFamily="34" charset="0"/>
              <a:buChar char="•"/>
            </a:pPr>
            <a:endParaRPr dirty="0">
              <a:solidFill>
                <a:srgbClr val="002060"/>
              </a:solidFill>
              <a:latin typeface="Avenir Medium" panose="02000503020000020003" pitchFamily="2" charset="0"/>
            </a:endParaRPr>
          </a:p>
        </p:txBody>
      </p:sp>
      <p:sp>
        <p:nvSpPr>
          <p:cNvPr id="27" name="Oval 26">
            <a:extLst>
              <a:ext uri="{FF2B5EF4-FFF2-40B4-BE49-F238E27FC236}">
                <a16:creationId xmlns:a16="http://schemas.microsoft.com/office/drawing/2014/main" id="{F8A0F96B-120C-A147-BEC0-571FB7B4259E}"/>
              </a:ext>
            </a:extLst>
          </p:cNvPr>
          <p:cNvSpPr>
            <a:spLocks noChangeAspect="1"/>
          </p:cNvSpPr>
          <p:nvPr/>
        </p:nvSpPr>
        <p:spPr bwMode="auto">
          <a:xfrm>
            <a:off x="5059742" y="2940594"/>
            <a:ext cx="2503312" cy="2503312"/>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402032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4"/>
          <p:cNvGrpSpPr>
            <a:grpSpLocks/>
          </p:cNvGrpSpPr>
          <p:nvPr/>
        </p:nvGrpSpPr>
        <p:grpSpPr bwMode="auto">
          <a:xfrm>
            <a:off x="-53577" y="6777633"/>
            <a:ext cx="9233297" cy="71438"/>
            <a:chOff x="0" y="0"/>
            <a:chExt cx="8272" cy="64"/>
          </a:xfrm>
        </p:grpSpPr>
        <p:sp>
          <p:nvSpPr>
            <p:cNvPr id="16392" name="Rectangle 1"/>
            <p:cNvSpPr>
              <a:spLocks/>
            </p:cNvSpPr>
            <p:nvPr/>
          </p:nvSpPr>
          <p:spPr bwMode="auto">
            <a:xfrm rot="10800000">
              <a:off x="5096" y="0"/>
              <a:ext cx="3176" cy="64"/>
            </a:xfrm>
            <a:prstGeom prst="rect">
              <a:avLst/>
            </a:pr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lvl1pPr eaLnBrk="0" hangingPunct="0">
                <a:defRPr sz="42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sz="2953"/>
            </a:p>
          </p:txBody>
        </p:sp>
        <p:sp>
          <p:nvSpPr>
            <p:cNvPr id="16393" name="Rectangle 2"/>
            <p:cNvSpPr>
              <a:spLocks/>
            </p:cNvSpPr>
            <p:nvPr/>
          </p:nvSpPr>
          <p:spPr bwMode="auto">
            <a:xfrm rot="10800000">
              <a:off x="0" y="0"/>
              <a:ext cx="3176" cy="64"/>
            </a:xfrm>
            <a:prstGeom prst="rect">
              <a:avLst/>
            </a:prstGeom>
            <a:solidFill>
              <a:srgbClr val="00B6CB"/>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lvl1pPr eaLnBrk="0" hangingPunct="0">
                <a:defRPr sz="42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sz="2953"/>
            </a:p>
          </p:txBody>
        </p:sp>
        <p:sp>
          <p:nvSpPr>
            <p:cNvPr id="16394" name="Rectangle 3"/>
            <p:cNvSpPr>
              <a:spLocks/>
            </p:cNvSpPr>
            <p:nvPr/>
          </p:nvSpPr>
          <p:spPr bwMode="auto">
            <a:xfrm rot="10800000">
              <a:off x="2560" y="0"/>
              <a:ext cx="3176" cy="64"/>
            </a:xfrm>
            <a:prstGeom prst="rect">
              <a:avLst/>
            </a:prstGeom>
            <a:solidFill>
              <a:srgbClr val="1B737E"/>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lvl1pPr eaLnBrk="0" hangingPunct="0">
                <a:defRPr sz="42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sz="2953"/>
            </a:p>
          </p:txBody>
        </p:sp>
      </p:grpSp>
      <p:grpSp>
        <p:nvGrpSpPr>
          <p:cNvPr id="16386" name="Group 8"/>
          <p:cNvGrpSpPr>
            <a:grpSpLocks/>
          </p:cNvGrpSpPr>
          <p:nvPr/>
        </p:nvGrpSpPr>
        <p:grpSpPr bwMode="auto">
          <a:xfrm>
            <a:off x="-53577" y="0"/>
            <a:ext cx="9233297" cy="71438"/>
            <a:chOff x="0" y="0"/>
            <a:chExt cx="8272" cy="64"/>
          </a:xfrm>
        </p:grpSpPr>
        <p:sp>
          <p:nvSpPr>
            <p:cNvPr id="16389" name="Rectangle 5"/>
            <p:cNvSpPr>
              <a:spLocks/>
            </p:cNvSpPr>
            <p:nvPr/>
          </p:nvSpPr>
          <p:spPr bwMode="auto">
            <a:xfrm rot="10800000">
              <a:off x="5096" y="0"/>
              <a:ext cx="3176" cy="64"/>
            </a:xfrm>
            <a:prstGeom prst="rect">
              <a:avLst/>
            </a:pr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lvl1pPr eaLnBrk="0" hangingPunct="0">
                <a:defRPr sz="42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sz="2953"/>
            </a:p>
          </p:txBody>
        </p:sp>
        <p:sp>
          <p:nvSpPr>
            <p:cNvPr id="16390" name="Rectangle 6"/>
            <p:cNvSpPr>
              <a:spLocks/>
            </p:cNvSpPr>
            <p:nvPr/>
          </p:nvSpPr>
          <p:spPr bwMode="auto">
            <a:xfrm rot="10800000">
              <a:off x="0" y="0"/>
              <a:ext cx="3176" cy="64"/>
            </a:xfrm>
            <a:prstGeom prst="rect">
              <a:avLst/>
            </a:prstGeom>
            <a:solidFill>
              <a:srgbClr val="00B6CB"/>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lvl1pPr eaLnBrk="0" hangingPunct="0">
                <a:defRPr sz="42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sz="2953"/>
            </a:p>
          </p:txBody>
        </p:sp>
        <p:sp>
          <p:nvSpPr>
            <p:cNvPr id="16391" name="Rectangle 7"/>
            <p:cNvSpPr>
              <a:spLocks/>
            </p:cNvSpPr>
            <p:nvPr/>
          </p:nvSpPr>
          <p:spPr bwMode="auto">
            <a:xfrm rot="10800000">
              <a:off x="2560" y="0"/>
              <a:ext cx="3176" cy="64"/>
            </a:xfrm>
            <a:prstGeom prst="rect">
              <a:avLst/>
            </a:prstGeom>
            <a:solidFill>
              <a:srgbClr val="1B737E"/>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lvl1pPr eaLnBrk="0" hangingPunct="0">
                <a:defRPr sz="42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sz="2953"/>
            </a:p>
          </p:txBody>
        </p:sp>
      </p:grpSp>
      <p:pic>
        <p:nvPicPr>
          <p:cNvPr id="12" name="Picture 11" descr="NSRCs.png"/>
          <p:cNvPicPr>
            <a:picLocks noChangeAspect="1"/>
          </p:cNvPicPr>
          <p:nvPr/>
        </p:nvPicPr>
        <p:blipFill>
          <a:blip cstate="print"/>
          <a:srcRect/>
          <a:stretch>
            <a:fillRect/>
          </a:stretch>
        </p:blipFill>
        <p:spPr bwMode="auto">
          <a:xfrm>
            <a:off x="0" y="-3963"/>
            <a:ext cx="9144000" cy="6858001"/>
          </a:xfrm>
          <a:prstGeom prst="rect">
            <a:avLst/>
          </a:prstGeom>
          <a:noFill/>
          <a:ln w="9525">
            <a:noFill/>
            <a:miter lim="800000"/>
            <a:headEnd/>
            <a:tailEnd/>
          </a:ln>
        </p:spPr>
      </p:pic>
      <p:pic>
        <p:nvPicPr>
          <p:cNvPr id="11" name="Picture 10" descr="NSRCs.png"/>
          <p:cNvPicPr>
            <a:picLocks noChangeAspect="1"/>
          </p:cNvPicPr>
          <p:nvPr/>
        </p:nvPicPr>
        <p:blipFill>
          <a:blip r:embed="rId3" cstate="print"/>
          <a:srcRect/>
          <a:stretch>
            <a:fillRect/>
          </a:stretch>
        </p:blipFill>
        <p:spPr bwMode="auto">
          <a:xfrm>
            <a:off x="0" y="0"/>
            <a:ext cx="9144000" cy="6858001"/>
          </a:xfrm>
          <a:prstGeom prst="rect">
            <a:avLst/>
          </a:prstGeom>
          <a:noFill/>
          <a:ln w="9525">
            <a:noFill/>
            <a:miter lim="800000"/>
            <a:headEnd/>
            <a:tailEnd/>
          </a:ln>
        </p:spPr>
      </p:pic>
    </p:spTree>
    <p:extLst>
      <p:ext uri="{BB962C8B-B14F-4D97-AF65-F5344CB8AC3E}">
        <p14:creationId xmlns:p14="http://schemas.microsoft.com/office/powerpoint/2010/main" val="202930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ncem.lbl.gov/images/TEAM%20I.0.jpg"/>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bwMode="auto">
          <a:xfrm>
            <a:off x="7116314" y="249139"/>
            <a:ext cx="1756367" cy="2460977"/>
          </a:xfrm>
          <a:prstGeom prst="rect">
            <a:avLst/>
          </a:prstGeom>
          <a:noFill/>
          <a:ln w="9525" cap="flat" cmpd="sng" algn="ctr">
            <a:solidFill>
              <a:sysClr val="window" lastClr="FFFFFF">
                <a:lumMod val="75000"/>
              </a:sysClr>
            </a:solidFill>
            <a:prstDash val="solid"/>
            <a:round/>
            <a:headEnd type="none" w="med" len="med"/>
            <a:tailEnd type="none" w="med" len="med"/>
          </a:ln>
          <a:extLst>
            <a:ext uri="{53640926-AAD7-44d8-BBD7-CCE9431645EC}">
              <a14:shadowObscured xmlns:a14="http://schemas.microsoft.com/office/drawing/2010/main" xmlns=""/>
            </a:ext>
          </a:extLst>
        </p:spPr>
      </p:pic>
      <p:pic>
        <p:nvPicPr>
          <p:cNvPr id="19" name="Picture 1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8811" y="268967"/>
            <a:ext cx="1959200" cy="2441149"/>
          </a:xfrm>
          <a:prstGeom prst="rect">
            <a:avLst/>
          </a:prstGeom>
          <a:ln>
            <a:solidFill>
              <a:schemeClr val="bg1">
                <a:lumMod val="75000"/>
              </a:schemeClr>
            </a:solidFill>
          </a:ln>
        </p:spPr>
      </p:pic>
      <p:sp>
        <p:nvSpPr>
          <p:cNvPr id="21" name="Rectangle 13"/>
          <p:cNvSpPr txBox="1">
            <a:spLocks noChangeArrowheads="1"/>
          </p:cNvSpPr>
          <p:nvPr/>
        </p:nvSpPr>
        <p:spPr bwMode="auto">
          <a:xfrm>
            <a:off x="2444317" y="1479626"/>
            <a:ext cx="4506284" cy="10055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106" tIns="35106" rIns="35106" bIns="35106" numCol="1" anchor="t" anchorCtr="0" compatLnSpc="1">
            <a:prstTxWarp prst="textNoShape">
              <a:avLst/>
            </a:prstTxWarp>
          </a:bodyPr>
          <a:lstStyle>
            <a:lvl1pPr marL="0" indent="0" algn="ctr" rtl="0" eaLnBrk="0" fontAlgn="base" hangingPunct="0">
              <a:spcBef>
                <a:spcPts val="2399"/>
              </a:spcBef>
              <a:spcAft>
                <a:spcPct val="0"/>
              </a:spcAft>
              <a:buClr>
                <a:srgbClr val="769AA4"/>
              </a:buClr>
              <a:buSzPct val="125000"/>
              <a:buFont typeface="Lucida Grande" pitchFamily="-84" charset="0"/>
              <a:buNone/>
              <a:defRPr sz="2400">
                <a:solidFill>
                  <a:schemeClr val="tx1"/>
                </a:solidFill>
                <a:latin typeface="+mn-lt"/>
                <a:ea typeface="+mn-ea"/>
                <a:cs typeface="+mn-cs"/>
                <a:sym typeface="Arial" panose="020B0604020202020204" pitchFamily="34" charset="0"/>
              </a:defRPr>
            </a:lvl1pPr>
            <a:lvl2pPr marL="457105" indent="0" algn="ctr" rtl="0" eaLnBrk="0" fontAlgn="base" hangingPunct="0">
              <a:spcBef>
                <a:spcPts val="2399"/>
              </a:spcBef>
              <a:spcAft>
                <a:spcPct val="0"/>
              </a:spcAft>
              <a:buClr>
                <a:srgbClr val="769AA4"/>
              </a:buClr>
              <a:buSzPct val="125000"/>
              <a:buFont typeface="Lucida Grande" pitchFamily="-84" charset="0"/>
              <a:buNone/>
              <a:defRPr sz="2100">
                <a:solidFill>
                  <a:schemeClr val="tx1"/>
                </a:solidFill>
                <a:latin typeface="+mn-lt"/>
                <a:ea typeface="+mn-ea"/>
                <a:cs typeface="+mn-cs"/>
                <a:sym typeface="Arial" panose="020B0604020202020204" pitchFamily="34" charset="0"/>
              </a:defRPr>
            </a:lvl2pPr>
            <a:lvl3pPr marL="914213" indent="0" algn="ctr" rtl="0" eaLnBrk="0" fontAlgn="base" hangingPunct="0">
              <a:spcBef>
                <a:spcPts val="2399"/>
              </a:spcBef>
              <a:spcAft>
                <a:spcPct val="0"/>
              </a:spcAft>
              <a:buClr>
                <a:srgbClr val="769AA4"/>
              </a:buClr>
              <a:buSzPct val="125000"/>
              <a:buFont typeface="Lucida Grande" pitchFamily="-84" charset="0"/>
              <a:buNone/>
              <a:defRPr sz="2100">
                <a:solidFill>
                  <a:schemeClr val="tx1"/>
                </a:solidFill>
                <a:latin typeface="+mn-lt"/>
                <a:ea typeface="+mn-ea"/>
                <a:cs typeface="+mn-cs"/>
                <a:sym typeface="Arial" panose="020B0604020202020204" pitchFamily="34" charset="0"/>
              </a:defRPr>
            </a:lvl3pPr>
            <a:lvl4pPr marL="1371319" indent="0" algn="ctr" rtl="0" eaLnBrk="0" fontAlgn="base" hangingPunct="0">
              <a:spcBef>
                <a:spcPts val="2399"/>
              </a:spcBef>
              <a:spcAft>
                <a:spcPct val="0"/>
              </a:spcAft>
              <a:buClr>
                <a:srgbClr val="769AA4"/>
              </a:buClr>
              <a:buSzPct val="125000"/>
              <a:buFont typeface="Lucida Grande" pitchFamily="-84" charset="0"/>
              <a:buNone/>
              <a:defRPr sz="2100">
                <a:solidFill>
                  <a:schemeClr val="tx1"/>
                </a:solidFill>
                <a:latin typeface="+mn-lt"/>
                <a:ea typeface="+mn-ea"/>
                <a:cs typeface="+mn-cs"/>
                <a:sym typeface="Arial" panose="020B0604020202020204" pitchFamily="34" charset="0"/>
              </a:defRPr>
            </a:lvl4pPr>
            <a:lvl5pPr marL="1828424" indent="0" algn="ctr" rtl="0" eaLnBrk="0" fontAlgn="base" hangingPunct="0">
              <a:spcBef>
                <a:spcPts val="2399"/>
              </a:spcBef>
              <a:spcAft>
                <a:spcPct val="0"/>
              </a:spcAft>
              <a:buClr>
                <a:srgbClr val="769AA4"/>
              </a:buClr>
              <a:buSzPct val="125000"/>
              <a:buFont typeface="Lucida Grande" pitchFamily="-84" charset="0"/>
              <a:buNone/>
              <a:defRPr sz="2100">
                <a:solidFill>
                  <a:schemeClr val="tx1"/>
                </a:solidFill>
                <a:latin typeface="+mn-lt"/>
                <a:ea typeface="+mn-ea"/>
                <a:cs typeface="+mn-cs"/>
                <a:sym typeface="Arial" panose="020B0604020202020204" pitchFamily="34" charset="0"/>
              </a:defRPr>
            </a:lvl5pPr>
            <a:lvl6pPr marL="2285534" indent="0" algn="ctr" rtl="0" fontAlgn="base">
              <a:spcBef>
                <a:spcPts val="2399"/>
              </a:spcBef>
              <a:spcAft>
                <a:spcPct val="0"/>
              </a:spcAft>
              <a:buClr>
                <a:srgbClr val="769AA4"/>
              </a:buClr>
              <a:buSzPct val="125000"/>
              <a:buFont typeface="Lucida Grande" charset="0"/>
              <a:buNone/>
              <a:defRPr sz="2100">
                <a:solidFill>
                  <a:schemeClr val="tx1"/>
                </a:solidFill>
                <a:latin typeface="+mn-lt"/>
                <a:ea typeface="+mn-ea"/>
                <a:cs typeface="+mn-cs"/>
                <a:sym typeface="Arial" charset="0"/>
              </a:defRPr>
            </a:lvl6pPr>
            <a:lvl7pPr marL="2742637" indent="0" algn="ctr" rtl="0" fontAlgn="base">
              <a:spcBef>
                <a:spcPts val="2399"/>
              </a:spcBef>
              <a:spcAft>
                <a:spcPct val="0"/>
              </a:spcAft>
              <a:buClr>
                <a:srgbClr val="769AA4"/>
              </a:buClr>
              <a:buSzPct val="125000"/>
              <a:buFont typeface="Lucida Grande" charset="0"/>
              <a:buNone/>
              <a:defRPr sz="2100">
                <a:solidFill>
                  <a:schemeClr val="tx1"/>
                </a:solidFill>
                <a:latin typeface="+mn-lt"/>
                <a:ea typeface="+mn-ea"/>
                <a:cs typeface="+mn-cs"/>
                <a:sym typeface="Arial" charset="0"/>
              </a:defRPr>
            </a:lvl7pPr>
            <a:lvl8pPr marL="3199745" indent="0" algn="ctr" rtl="0" fontAlgn="base">
              <a:spcBef>
                <a:spcPts val="2399"/>
              </a:spcBef>
              <a:spcAft>
                <a:spcPct val="0"/>
              </a:spcAft>
              <a:buClr>
                <a:srgbClr val="769AA4"/>
              </a:buClr>
              <a:buSzPct val="125000"/>
              <a:buFont typeface="Lucida Grande" charset="0"/>
              <a:buNone/>
              <a:defRPr sz="2100">
                <a:solidFill>
                  <a:schemeClr val="tx1"/>
                </a:solidFill>
                <a:latin typeface="+mn-lt"/>
                <a:ea typeface="+mn-ea"/>
                <a:cs typeface="+mn-cs"/>
                <a:sym typeface="Arial" charset="0"/>
              </a:defRPr>
            </a:lvl8pPr>
            <a:lvl9pPr marL="3656852" indent="0" algn="ctr" rtl="0" fontAlgn="base">
              <a:spcBef>
                <a:spcPts val="2399"/>
              </a:spcBef>
              <a:spcAft>
                <a:spcPct val="0"/>
              </a:spcAft>
              <a:buClr>
                <a:srgbClr val="769AA4"/>
              </a:buClr>
              <a:buSzPct val="125000"/>
              <a:buFont typeface="Lucida Grande" charset="0"/>
              <a:buNone/>
              <a:defRPr sz="2100">
                <a:solidFill>
                  <a:schemeClr val="tx1"/>
                </a:solidFill>
                <a:latin typeface="+mn-lt"/>
                <a:ea typeface="+mn-ea"/>
                <a:cs typeface="+mn-cs"/>
                <a:sym typeface="Arial" charset="0"/>
              </a:defRPr>
            </a:lvl9pPr>
          </a:lstStyle>
          <a:p>
            <a:pPr eaLnBrk="1" hangingPunct="1">
              <a:defRPr/>
            </a:pPr>
            <a:r>
              <a:rPr lang="en-US" sz="1941" b="1" kern="0" dirty="0">
                <a:solidFill>
                  <a:srgbClr val="170A3F"/>
                </a:solidFill>
                <a:sym typeface="Arial" charset="0"/>
              </a:rPr>
              <a:t>One of five </a:t>
            </a:r>
            <a:r>
              <a:rPr lang="en-US" sz="1941" b="1" kern="0" dirty="0" err="1">
                <a:solidFill>
                  <a:srgbClr val="170A3F"/>
                </a:solidFill>
                <a:sym typeface="Arial" charset="0"/>
              </a:rPr>
              <a:t>Nanoscale</a:t>
            </a:r>
            <a:r>
              <a:rPr lang="en-US" sz="1941" b="1" kern="0" dirty="0">
                <a:solidFill>
                  <a:srgbClr val="170A3F"/>
                </a:solidFill>
                <a:sym typeface="Arial" charset="0"/>
              </a:rPr>
              <a:t> Science Research Centers (NSRCs) funded by the U.S. Department of Energy</a:t>
            </a:r>
          </a:p>
        </p:txBody>
      </p:sp>
      <p:sp>
        <p:nvSpPr>
          <p:cNvPr id="18" name="Rectangle 17"/>
          <p:cNvSpPr/>
          <p:nvPr/>
        </p:nvSpPr>
        <p:spPr>
          <a:xfrm>
            <a:off x="1015608" y="2914052"/>
            <a:ext cx="7426230" cy="1659773"/>
          </a:xfrm>
          <a:prstGeom prst="rect">
            <a:avLst/>
          </a:prstGeom>
        </p:spPr>
        <p:txBody>
          <a:bodyPr wrap="square" lIns="63206" tIns="31603" rIns="63206" bIns="31603">
            <a:spAutoFit/>
          </a:bodyPr>
          <a:lstStyle/>
          <a:p>
            <a:pPr marL="166804" indent="-166804">
              <a:spcBef>
                <a:spcPts val="415"/>
              </a:spcBef>
              <a:spcAft>
                <a:spcPts val="415"/>
              </a:spcAft>
              <a:buFont typeface="Lucida Grande" charset="0"/>
              <a:buChar char="‣"/>
              <a:defRPr/>
            </a:pPr>
            <a:r>
              <a:rPr lang="en-US" sz="1941" b="1" dirty="0">
                <a:solidFill>
                  <a:srgbClr val="170A3F"/>
                </a:solidFill>
                <a:latin typeface="Arial"/>
                <a:cs typeface="Arial"/>
                <a:sym typeface="Arial Bold" charset="0"/>
              </a:rPr>
              <a:t>Knowledge-based user facility </a:t>
            </a:r>
            <a:r>
              <a:rPr lang="en-US" sz="1941" dirty="0">
                <a:solidFill>
                  <a:srgbClr val="170A3F"/>
                </a:solidFill>
                <a:latin typeface="Arial"/>
                <a:cs typeface="Arial"/>
                <a:sym typeface="Arial" charset="0"/>
              </a:rPr>
              <a:t>that provides state-of-the-art expertise, methods, and instrumentation in nanoscale science in a safe environment free of charge</a:t>
            </a:r>
          </a:p>
          <a:p>
            <a:pPr marL="166804" indent="-166804">
              <a:spcBef>
                <a:spcPts val="415"/>
              </a:spcBef>
              <a:spcAft>
                <a:spcPts val="415"/>
              </a:spcAft>
              <a:buFont typeface="Lucida Grande" charset="0"/>
              <a:buChar char="‣"/>
              <a:defRPr/>
            </a:pPr>
            <a:r>
              <a:rPr lang="en-US" sz="1941" b="1" dirty="0">
                <a:solidFill>
                  <a:srgbClr val="170A3F"/>
                </a:solidFill>
                <a:latin typeface="Arial"/>
                <a:cs typeface="Arial"/>
                <a:sym typeface="Arial" charset="0"/>
              </a:rPr>
              <a:t>Multidisciplinary research center </a:t>
            </a:r>
            <a:r>
              <a:rPr lang="en-US" sz="1941" dirty="0">
                <a:solidFill>
                  <a:srgbClr val="170A3F"/>
                </a:solidFill>
                <a:latin typeface="Arial"/>
                <a:cs typeface="Arial"/>
                <a:sym typeface="Arial" charset="0"/>
              </a:rPr>
              <a:t>at the forefront of nanoscale science</a:t>
            </a:r>
          </a:p>
        </p:txBody>
      </p:sp>
      <p:pic>
        <p:nvPicPr>
          <p:cNvPr id="20" name="Picture 19" descr="footer_MF+LBL+DOE_logo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4724" y="356700"/>
            <a:ext cx="3020181" cy="1015365"/>
          </a:xfrm>
          <a:prstGeom prst="rect">
            <a:avLst/>
          </a:prstGeom>
        </p:spPr>
      </p:pic>
      <p:grpSp>
        <p:nvGrpSpPr>
          <p:cNvPr id="6" name="Group 5"/>
          <p:cNvGrpSpPr/>
          <p:nvPr/>
        </p:nvGrpSpPr>
        <p:grpSpPr>
          <a:xfrm>
            <a:off x="559640" y="4782874"/>
            <a:ext cx="8007381" cy="1828800"/>
            <a:chOff x="551621" y="7056174"/>
            <a:chExt cx="8007381" cy="1828800"/>
          </a:xfrm>
        </p:grpSpPr>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t="-91"/>
            <a:stretch/>
          </p:blipFill>
          <p:spPr>
            <a:xfrm>
              <a:off x="2031965" y="8016294"/>
              <a:ext cx="1162228" cy="868680"/>
            </a:xfrm>
            <a:prstGeom prst="rect">
              <a:avLst/>
            </a:prstGeom>
            <a:ln w="9525">
              <a:solidFill>
                <a:schemeClr val="bg1">
                  <a:lumMod val="75000"/>
                </a:schemeClr>
              </a:solidFill>
            </a:ln>
          </p:spPr>
        </p:pic>
        <p:pic>
          <p:nvPicPr>
            <p:cNvPr id="40" name="Picture 3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37601" y="7881741"/>
              <a:ext cx="869904" cy="1003233"/>
            </a:xfrm>
            <a:prstGeom prst="rect">
              <a:avLst/>
            </a:prstGeom>
            <a:ln w="9525">
              <a:solidFill>
                <a:schemeClr val="bg1">
                  <a:lumMod val="75000"/>
                </a:schemeClr>
              </a:solidFill>
            </a:ln>
          </p:spPr>
        </p:pic>
        <p:pic>
          <p:nvPicPr>
            <p:cNvPr id="2060" name="Picture 12" descr="http://foundry.lbl.gov/assets/img/news/Alivisatos-3d-Cover3.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94269" y="8016294"/>
              <a:ext cx="1381931" cy="868680"/>
            </a:xfrm>
            <a:prstGeom prst="rect">
              <a:avLst/>
            </a:prstGeom>
            <a:noFill/>
            <a:ln w="9525">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2050" name="Picture 2" descr="http://foundry.lbl.gov/assets/img/news/ees_cove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62962" y="7056174"/>
              <a:ext cx="1396040" cy="1828800"/>
            </a:xfrm>
            <a:prstGeom prst="rect">
              <a:avLst/>
            </a:prstGeom>
            <a:noFill/>
            <a:ln w="9525">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2054" name="Picture 6" descr="JCC_cover_larg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51621" y="7056174"/>
              <a:ext cx="1393580" cy="1828800"/>
            </a:xfrm>
            <a:prstGeom prst="rect">
              <a:avLst/>
            </a:prstGeom>
            <a:noFill/>
            <a:ln w="9525">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2058" name="Picture 10" descr="http://foundry.lbl.gov/assets/img/am/2015-Advanced_Materials-2.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82351" y="7056174"/>
              <a:ext cx="1369880" cy="1828800"/>
            </a:xfrm>
            <a:prstGeom prst="rect">
              <a:avLst/>
            </a:prstGeom>
            <a:noFill/>
            <a:ln w="9525">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36" name="Picture 4" descr="Molecule used to create the first single-molecule diode. Diodes are fundamental building blocks of integrated circuits; they allow current to flow in only one direction"/>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75"/>
            <a:stretch/>
          </p:blipFill>
          <p:spPr bwMode="auto">
            <a:xfrm>
              <a:off x="2032662" y="7056174"/>
              <a:ext cx="1162228" cy="868680"/>
            </a:xfrm>
            <a:prstGeom prst="rect">
              <a:avLst/>
            </a:prstGeom>
            <a:noFill/>
            <a:ln w="9525">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42" name="Picture 4" descr="http://1t2src2grpd01c037d42usfb.wpengine.netdna-cdn.com/wp-content/uploads/sites/2/2015/08/Jim-Schuck-MoS2_v5_2_Web.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739692" y="7056174"/>
              <a:ext cx="868680" cy="728132"/>
            </a:xfrm>
            <a:prstGeom prst="rect">
              <a:avLst/>
            </a:prstGeom>
            <a:noFill/>
            <a:ln w="9525">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695833" y="7056174"/>
              <a:ext cx="1379667" cy="868680"/>
            </a:xfrm>
            <a:prstGeom prst="rect">
              <a:avLst/>
            </a:prstGeom>
            <a:ln w="9525">
              <a:solidFill>
                <a:schemeClr val="bg1">
                  <a:lumMod val="75000"/>
                </a:schemeClr>
              </a:solidFill>
            </a:ln>
          </p:spPr>
        </p:pic>
      </p:grpSp>
    </p:spTree>
    <p:extLst>
      <p:ext uri="{BB962C8B-B14F-4D97-AF65-F5344CB8AC3E}">
        <p14:creationId xmlns:p14="http://schemas.microsoft.com/office/powerpoint/2010/main" val="33870892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0" y="0"/>
            <a:ext cx="9144796" cy="4352860"/>
          </a:xfrm>
          <a:prstGeom prst="rect">
            <a:avLst/>
          </a:prstGeom>
        </p:spPr>
      </p:pic>
      <p:sp>
        <p:nvSpPr>
          <p:cNvPr id="11" name="Rectangle 10"/>
          <p:cNvSpPr/>
          <p:nvPr/>
        </p:nvSpPr>
        <p:spPr>
          <a:xfrm>
            <a:off x="-796" y="4439124"/>
            <a:ext cx="1243584" cy="2415701"/>
          </a:xfrm>
          <a:prstGeom prst="rect">
            <a:avLst/>
          </a:prstGeom>
          <a:solidFill>
            <a:srgbClr val="F2F5F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rgbClr val="429DD6"/>
                </a:solidFill>
                <a:latin typeface="Fira Sans" panose="020B0603050000020004" pitchFamily="34" charset="0"/>
                <a:ea typeface="Fira Sans" panose="020B0603050000020004" pitchFamily="34" charset="0"/>
              </a:rPr>
              <a:t>NCEM</a:t>
            </a:r>
          </a:p>
          <a:p>
            <a:r>
              <a:rPr lang="en-US" sz="1400" dirty="0">
                <a:solidFill>
                  <a:schemeClr val="tx1"/>
                </a:solidFill>
                <a:latin typeface="Fira Sans" panose="020B0603050000020004" pitchFamily="34" charset="0"/>
                <a:ea typeface="Fira Sans" panose="020B0603050000020004" pitchFamily="34" charset="0"/>
              </a:rPr>
              <a:t>National Center for Electron Microscopy</a:t>
            </a:r>
          </a:p>
        </p:txBody>
      </p:sp>
      <p:sp>
        <p:nvSpPr>
          <p:cNvPr id="26" name="Rectangle 25"/>
          <p:cNvSpPr/>
          <p:nvPr/>
        </p:nvSpPr>
        <p:spPr>
          <a:xfrm>
            <a:off x="-796" y="5651500"/>
            <a:ext cx="1243584" cy="1203325"/>
          </a:xfrm>
          <a:prstGeom prst="rect">
            <a:avLst/>
          </a:prstGeom>
          <a:solidFill>
            <a:srgbClr val="D7E0EC"/>
          </a:solidFill>
          <a:ln>
            <a:noFill/>
          </a:ln>
          <a:effectLst/>
        </p:spPr>
        <p:style>
          <a:lnRef idx="1">
            <a:schemeClr val="accent1"/>
          </a:lnRef>
          <a:fillRef idx="3">
            <a:schemeClr val="accent1"/>
          </a:fillRef>
          <a:effectRef idx="2">
            <a:schemeClr val="accent1"/>
          </a:effectRef>
          <a:fontRef idx="minor">
            <a:schemeClr val="lt1"/>
          </a:fontRef>
        </p:style>
        <p:txBody>
          <a:bodyPr tIns="45720" rtlCol="0" anchor="t"/>
          <a:lstStyle/>
          <a:p>
            <a:r>
              <a:rPr lang="en-US" sz="1200" dirty="0">
                <a:solidFill>
                  <a:srgbClr val="041C2C"/>
                </a:solidFill>
                <a:latin typeface="Fira Sans" panose="020B0603050000020004" pitchFamily="34" charset="0"/>
                <a:ea typeface="Fira Sans" panose="020B0603050000020004" pitchFamily="34" charset="0"/>
              </a:rPr>
              <a:t>Electron microscopy and </a:t>
            </a:r>
            <a:r>
              <a:rPr lang="en-US" sz="1200" dirty="0" err="1">
                <a:solidFill>
                  <a:srgbClr val="041C2C"/>
                </a:solidFill>
                <a:latin typeface="Fira Sans" panose="020B0603050000020004" pitchFamily="34" charset="0"/>
                <a:ea typeface="Fira Sans" panose="020B0603050000020004" pitchFamily="34" charset="0"/>
              </a:rPr>
              <a:t>nano</a:t>
            </a:r>
            <a:r>
              <a:rPr lang="en-US" sz="1200" dirty="0">
                <a:solidFill>
                  <a:srgbClr val="041C2C"/>
                </a:solidFill>
                <a:latin typeface="Fira Sans" panose="020B0603050000020004" pitchFamily="34" charset="0"/>
                <a:ea typeface="Fira Sans" panose="020B0603050000020004" pitchFamily="34" charset="0"/>
              </a:rPr>
              <a:t>-</a:t>
            </a:r>
            <a:r>
              <a:rPr lang="en-US" sz="1200" spc="-40" dirty="0">
                <a:solidFill>
                  <a:srgbClr val="041C2C"/>
                </a:solidFill>
                <a:latin typeface="Fira Sans" panose="020B0603050000020004" pitchFamily="34" charset="0"/>
                <a:ea typeface="Fira Sans" panose="020B0603050000020004" pitchFamily="34" charset="0"/>
              </a:rPr>
              <a:t>characterization</a:t>
            </a:r>
          </a:p>
        </p:txBody>
      </p:sp>
      <p:sp>
        <p:nvSpPr>
          <p:cNvPr id="12" name="Rectangle 11"/>
          <p:cNvSpPr/>
          <p:nvPr/>
        </p:nvSpPr>
        <p:spPr>
          <a:xfrm>
            <a:off x="1316073" y="4439124"/>
            <a:ext cx="1243584" cy="2415701"/>
          </a:xfrm>
          <a:prstGeom prst="rect">
            <a:avLst/>
          </a:prstGeom>
          <a:solidFill>
            <a:srgbClr val="F2F5F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rgbClr val="429DD6"/>
                </a:solidFill>
                <a:latin typeface="Fira Sans" panose="020B0603050000020004" pitchFamily="34" charset="0"/>
                <a:ea typeface="Fira Sans" panose="020B0603050000020004" pitchFamily="34" charset="0"/>
              </a:rPr>
              <a:t>Floor 1</a:t>
            </a:r>
          </a:p>
          <a:p>
            <a:r>
              <a:rPr lang="en-US" sz="1400" dirty="0">
                <a:solidFill>
                  <a:schemeClr val="tx1"/>
                </a:solidFill>
                <a:latin typeface="Fira Sans" panose="020B0603050000020004" pitchFamily="34" charset="0"/>
                <a:ea typeface="Fira Sans" panose="020B0603050000020004" pitchFamily="34" charset="0"/>
              </a:rPr>
              <a:t>Imaging and </a:t>
            </a:r>
            <a:r>
              <a:rPr lang="en-US" sz="1400" spc="-10" dirty="0">
                <a:solidFill>
                  <a:schemeClr val="tx1"/>
                </a:solidFill>
                <a:latin typeface="Fira Sans" panose="020B0603050000020004" pitchFamily="34" charset="0"/>
                <a:ea typeface="Fira Sans" panose="020B0603050000020004" pitchFamily="34" charset="0"/>
              </a:rPr>
              <a:t>Manipulation</a:t>
            </a:r>
            <a:r>
              <a:rPr lang="en-US" sz="1400" dirty="0">
                <a:solidFill>
                  <a:schemeClr val="tx1"/>
                </a:solidFill>
                <a:latin typeface="Fira Sans" panose="020B0603050000020004" pitchFamily="34" charset="0"/>
                <a:ea typeface="Fira Sans" panose="020B0603050000020004" pitchFamily="34" charset="0"/>
              </a:rPr>
              <a:t> of Nano-structures</a:t>
            </a:r>
          </a:p>
        </p:txBody>
      </p:sp>
      <p:sp>
        <p:nvSpPr>
          <p:cNvPr id="27" name="Rectangle 26"/>
          <p:cNvSpPr/>
          <p:nvPr/>
        </p:nvSpPr>
        <p:spPr>
          <a:xfrm>
            <a:off x="1316073" y="5651500"/>
            <a:ext cx="1243584" cy="1203325"/>
          </a:xfrm>
          <a:prstGeom prst="rect">
            <a:avLst/>
          </a:prstGeom>
          <a:solidFill>
            <a:srgbClr val="C0DFF2"/>
          </a:solidFill>
          <a:ln>
            <a:noFill/>
          </a:ln>
          <a:effectLst/>
        </p:spPr>
        <p:style>
          <a:lnRef idx="1">
            <a:schemeClr val="accent1"/>
          </a:lnRef>
          <a:fillRef idx="3">
            <a:schemeClr val="accent1"/>
          </a:fillRef>
          <a:effectRef idx="2">
            <a:schemeClr val="accent1"/>
          </a:effectRef>
          <a:fontRef idx="minor">
            <a:schemeClr val="lt1"/>
          </a:fontRef>
        </p:style>
        <p:txBody>
          <a:bodyPr tIns="45720" rtlCol="0" anchor="t"/>
          <a:lstStyle/>
          <a:p>
            <a:r>
              <a:rPr lang="en-US" sz="1200" spc="-40" dirty="0">
                <a:solidFill>
                  <a:srgbClr val="041C2C"/>
                </a:solidFill>
                <a:latin typeface="Fira Sans" panose="020B0603050000020004" pitchFamily="34" charset="0"/>
                <a:ea typeface="Fira Sans" panose="020B0603050000020004" pitchFamily="34" charset="0"/>
              </a:rPr>
              <a:t>Characterization</a:t>
            </a:r>
            <a:r>
              <a:rPr lang="en-US" sz="1200" dirty="0">
                <a:solidFill>
                  <a:srgbClr val="041C2C"/>
                </a:solidFill>
                <a:latin typeface="Fira Sans" panose="020B0603050000020004" pitchFamily="34" charset="0"/>
                <a:ea typeface="Fira Sans" panose="020B0603050000020004" pitchFamily="34" charset="0"/>
              </a:rPr>
              <a:t> and </a:t>
            </a:r>
            <a:r>
              <a:rPr lang="en-US" sz="1200" spc="-30" dirty="0">
                <a:solidFill>
                  <a:srgbClr val="041C2C"/>
                </a:solidFill>
                <a:latin typeface="Fira Sans" panose="020B0603050000020004" pitchFamily="34" charset="0"/>
                <a:ea typeface="Fira Sans" panose="020B0603050000020004" pitchFamily="34" charset="0"/>
              </a:rPr>
              <a:t>manipulation of </a:t>
            </a:r>
            <a:r>
              <a:rPr lang="en-US" sz="1200" dirty="0">
                <a:solidFill>
                  <a:srgbClr val="041C2C"/>
                </a:solidFill>
                <a:latin typeface="Fira Sans" panose="020B0603050000020004" pitchFamily="34" charset="0"/>
                <a:ea typeface="Fira Sans" panose="020B0603050000020004" pitchFamily="34" charset="0"/>
              </a:rPr>
              <a:t>nanostructures</a:t>
            </a:r>
            <a:endParaRPr lang="en-US" sz="1200" dirty="0">
              <a:solidFill>
                <a:srgbClr val="041C2C"/>
              </a:solidFill>
            </a:endParaRPr>
          </a:p>
        </p:txBody>
      </p:sp>
      <p:sp>
        <p:nvSpPr>
          <p:cNvPr id="13" name="Rectangle 12"/>
          <p:cNvSpPr/>
          <p:nvPr/>
        </p:nvSpPr>
        <p:spPr>
          <a:xfrm>
            <a:off x="2632942" y="4439124"/>
            <a:ext cx="1243584" cy="2415701"/>
          </a:xfrm>
          <a:prstGeom prst="rect">
            <a:avLst/>
          </a:prstGeom>
          <a:solidFill>
            <a:srgbClr val="F2F5F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rgbClr val="429DD6"/>
                </a:solidFill>
                <a:latin typeface="Fira Sans" panose="020B0603050000020004" pitchFamily="34" charset="0"/>
                <a:ea typeface="Fira Sans" panose="020B0603050000020004" pitchFamily="34" charset="0"/>
              </a:rPr>
              <a:t>Floor 2</a:t>
            </a:r>
          </a:p>
          <a:p>
            <a:r>
              <a:rPr lang="en-US" sz="1400" dirty="0">
                <a:solidFill>
                  <a:schemeClr val="tx1"/>
                </a:solidFill>
                <a:latin typeface="Fira Sans" panose="020B0603050000020004" pitchFamily="34" charset="0"/>
                <a:ea typeface="Fira Sans" panose="020B0603050000020004" pitchFamily="34" charset="0"/>
              </a:rPr>
              <a:t>Nano-fabrication</a:t>
            </a:r>
          </a:p>
          <a:p>
            <a:endParaRPr lang="en-US" sz="1400" dirty="0">
              <a:solidFill>
                <a:schemeClr val="tx1"/>
              </a:solidFill>
              <a:latin typeface="Fira Sans" panose="020B0603050000020004" pitchFamily="34" charset="0"/>
              <a:ea typeface="Fira Sans" panose="020B0603050000020004" pitchFamily="34" charset="0"/>
            </a:endParaRPr>
          </a:p>
          <a:p>
            <a:endParaRPr lang="en-US" sz="1400" dirty="0">
              <a:solidFill>
                <a:schemeClr val="tx1"/>
              </a:solidFill>
              <a:latin typeface="Fira Sans" panose="020B0603050000020004" pitchFamily="34" charset="0"/>
              <a:ea typeface="Fira Sans" panose="020B0603050000020004" pitchFamily="34" charset="0"/>
            </a:endParaRPr>
          </a:p>
        </p:txBody>
      </p:sp>
      <p:sp>
        <p:nvSpPr>
          <p:cNvPr id="28" name="Rectangle 27"/>
          <p:cNvSpPr/>
          <p:nvPr/>
        </p:nvSpPr>
        <p:spPr>
          <a:xfrm>
            <a:off x="2632942" y="5651500"/>
            <a:ext cx="1243584" cy="1203325"/>
          </a:xfrm>
          <a:prstGeom prst="rect">
            <a:avLst/>
          </a:prstGeom>
          <a:solidFill>
            <a:srgbClr val="D7E0EC"/>
          </a:solidFill>
          <a:ln>
            <a:noFill/>
          </a:ln>
          <a:effectLst/>
        </p:spPr>
        <p:style>
          <a:lnRef idx="1">
            <a:schemeClr val="accent1"/>
          </a:lnRef>
          <a:fillRef idx="3">
            <a:schemeClr val="accent1"/>
          </a:fillRef>
          <a:effectRef idx="2">
            <a:schemeClr val="accent1"/>
          </a:effectRef>
          <a:fontRef idx="minor">
            <a:schemeClr val="lt1"/>
          </a:fontRef>
        </p:style>
        <p:txBody>
          <a:bodyPr tIns="45720" rtlCol="0" anchor="t"/>
          <a:lstStyle/>
          <a:p>
            <a:r>
              <a:rPr lang="en-US" sz="1200" dirty="0">
                <a:solidFill>
                  <a:srgbClr val="041C2C"/>
                </a:solidFill>
                <a:latin typeface="Fira Sans" panose="020B0603050000020004" pitchFamily="34" charset="0"/>
                <a:ea typeface="Fira Sans" panose="020B0603050000020004" pitchFamily="34" charset="0"/>
              </a:rPr>
              <a:t>Advanced lithographic and thin-film processing techniques</a:t>
            </a:r>
            <a:endParaRPr lang="en-US" sz="1200" dirty="0">
              <a:solidFill>
                <a:srgbClr val="041C2C"/>
              </a:solidFill>
            </a:endParaRPr>
          </a:p>
        </p:txBody>
      </p:sp>
      <p:sp>
        <p:nvSpPr>
          <p:cNvPr id="14" name="Rectangle 13"/>
          <p:cNvSpPr/>
          <p:nvPr/>
        </p:nvSpPr>
        <p:spPr>
          <a:xfrm>
            <a:off x="3949811" y="4439124"/>
            <a:ext cx="1243584" cy="2415701"/>
          </a:xfrm>
          <a:prstGeom prst="rect">
            <a:avLst/>
          </a:prstGeom>
          <a:solidFill>
            <a:srgbClr val="F2F5F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rgbClr val="429DD6"/>
                </a:solidFill>
                <a:latin typeface="Fira Sans" panose="020B0603050000020004" pitchFamily="34" charset="0"/>
                <a:ea typeface="Fira Sans" panose="020B0603050000020004" pitchFamily="34" charset="0"/>
              </a:rPr>
              <a:t>Floor 3</a:t>
            </a:r>
          </a:p>
          <a:p>
            <a:r>
              <a:rPr lang="en-US" sz="1400" dirty="0">
                <a:solidFill>
                  <a:schemeClr val="tx1"/>
                </a:solidFill>
                <a:latin typeface="Fira Sans" panose="020B0603050000020004" pitchFamily="34" charset="0"/>
                <a:ea typeface="Fira Sans" panose="020B0603050000020004" pitchFamily="34" charset="0"/>
              </a:rPr>
              <a:t>Theory of Nano-structured Materials</a:t>
            </a:r>
          </a:p>
        </p:txBody>
      </p:sp>
      <p:sp>
        <p:nvSpPr>
          <p:cNvPr id="29" name="Rectangle 28"/>
          <p:cNvSpPr/>
          <p:nvPr/>
        </p:nvSpPr>
        <p:spPr>
          <a:xfrm>
            <a:off x="3949811" y="5651500"/>
            <a:ext cx="1243584" cy="1203325"/>
          </a:xfrm>
          <a:prstGeom prst="rect">
            <a:avLst/>
          </a:prstGeom>
          <a:solidFill>
            <a:srgbClr val="C0DFF2"/>
          </a:solidFill>
          <a:ln>
            <a:noFill/>
          </a:ln>
          <a:effectLst/>
        </p:spPr>
        <p:style>
          <a:lnRef idx="1">
            <a:schemeClr val="accent1"/>
          </a:lnRef>
          <a:fillRef idx="3">
            <a:schemeClr val="accent1"/>
          </a:fillRef>
          <a:effectRef idx="2">
            <a:schemeClr val="accent1"/>
          </a:effectRef>
          <a:fontRef idx="minor">
            <a:schemeClr val="lt1"/>
          </a:fontRef>
        </p:style>
        <p:txBody>
          <a:bodyPr tIns="45720" rtlCol="0" anchor="t"/>
          <a:lstStyle/>
          <a:p>
            <a:r>
              <a:rPr lang="en-US" sz="1200" spc="-40" dirty="0">
                <a:solidFill>
                  <a:srgbClr val="041C2C"/>
                </a:solidFill>
                <a:latin typeface="Fira Sans" panose="020B0603050000020004" pitchFamily="34" charset="0"/>
                <a:ea typeface="Fira Sans" panose="020B0603050000020004" pitchFamily="34" charset="0"/>
              </a:rPr>
              <a:t>Guiding </a:t>
            </a:r>
            <a:r>
              <a:rPr lang="en-US" sz="1200" dirty="0">
                <a:solidFill>
                  <a:srgbClr val="041C2C"/>
                </a:solidFill>
                <a:latin typeface="Fira Sans" panose="020B0603050000020004" pitchFamily="34" charset="0"/>
                <a:ea typeface="Fira Sans" panose="020B0603050000020004" pitchFamily="34" charset="0"/>
              </a:rPr>
              <a:t>understanding of new principles, behavior and experiments</a:t>
            </a:r>
            <a:endParaRPr lang="en-US" sz="1200" dirty="0">
              <a:solidFill>
                <a:srgbClr val="041C2C"/>
              </a:solidFill>
            </a:endParaRPr>
          </a:p>
        </p:txBody>
      </p:sp>
      <p:sp>
        <p:nvSpPr>
          <p:cNvPr id="15" name="Rectangle 14"/>
          <p:cNvSpPr/>
          <p:nvPr/>
        </p:nvSpPr>
        <p:spPr>
          <a:xfrm>
            <a:off x="5266680" y="4439124"/>
            <a:ext cx="1243584" cy="2415701"/>
          </a:xfrm>
          <a:prstGeom prst="rect">
            <a:avLst/>
          </a:prstGeom>
          <a:solidFill>
            <a:srgbClr val="F2F5F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rgbClr val="429DD6"/>
                </a:solidFill>
                <a:latin typeface="Fira Sans" panose="020B0603050000020004" pitchFamily="34" charset="0"/>
                <a:ea typeface="Fira Sans" panose="020B0603050000020004" pitchFamily="34" charset="0"/>
              </a:rPr>
              <a:t>Floor 4</a:t>
            </a:r>
          </a:p>
          <a:p>
            <a:r>
              <a:rPr lang="en-US" sz="1400" dirty="0">
                <a:solidFill>
                  <a:schemeClr val="tx1"/>
                </a:solidFill>
                <a:latin typeface="Fira Sans" panose="020B0603050000020004" pitchFamily="34" charset="0"/>
                <a:ea typeface="Fira Sans" panose="020B0603050000020004" pitchFamily="34" charset="0"/>
              </a:rPr>
              <a:t>Inorganic Nano-structures</a:t>
            </a:r>
          </a:p>
          <a:p>
            <a:endParaRPr lang="en-US" sz="1400" dirty="0">
              <a:solidFill>
                <a:schemeClr val="tx1"/>
              </a:solidFill>
              <a:latin typeface="Fira Sans" panose="020B0603050000020004" pitchFamily="34" charset="0"/>
              <a:ea typeface="Fira Sans" panose="020B0603050000020004" pitchFamily="34" charset="0"/>
            </a:endParaRPr>
          </a:p>
        </p:txBody>
      </p:sp>
      <p:sp>
        <p:nvSpPr>
          <p:cNvPr id="30" name="Rectangle 29"/>
          <p:cNvSpPr/>
          <p:nvPr/>
        </p:nvSpPr>
        <p:spPr>
          <a:xfrm>
            <a:off x="5266680" y="5651500"/>
            <a:ext cx="1243584" cy="1203325"/>
          </a:xfrm>
          <a:prstGeom prst="rect">
            <a:avLst/>
          </a:prstGeom>
          <a:solidFill>
            <a:srgbClr val="D7E0EC"/>
          </a:solidFill>
          <a:ln>
            <a:noFill/>
          </a:ln>
          <a:effectLst/>
        </p:spPr>
        <p:style>
          <a:lnRef idx="1">
            <a:schemeClr val="accent1"/>
          </a:lnRef>
          <a:fillRef idx="3">
            <a:schemeClr val="accent1"/>
          </a:fillRef>
          <a:effectRef idx="2">
            <a:schemeClr val="accent1"/>
          </a:effectRef>
          <a:fontRef idx="minor">
            <a:schemeClr val="lt1"/>
          </a:fontRef>
        </p:style>
        <p:txBody>
          <a:bodyPr tIns="45720" rtlCol="0" anchor="t"/>
          <a:lstStyle/>
          <a:p>
            <a:r>
              <a:rPr lang="en-US" sz="1200" dirty="0">
                <a:solidFill>
                  <a:srgbClr val="041C2C"/>
                </a:solidFill>
                <a:latin typeface="Fira Sans" panose="020B0603050000020004" pitchFamily="34" charset="0"/>
                <a:ea typeface="Fira Sans" panose="020B0603050000020004" pitchFamily="34" charset="0"/>
              </a:rPr>
              <a:t>Science of </a:t>
            </a:r>
            <a:r>
              <a:rPr lang="en-US" sz="1200" spc="-10" dirty="0">
                <a:solidFill>
                  <a:srgbClr val="041C2C"/>
                </a:solidFill>
                <a:latin typeface="Fira Sans" panose="020B0603050000020004" pitchFamily="34" charset="0"/>
                <a:ea typeface="Fira Sans" panose="020B0603050000020004" pitchFamily="34" charset="0"/>
              </a:rPr>
              <a:t>semiconductor, </a:t>
            </a:r>
            <a:r>
              <a:rPr lang="en-US" sz="1200" dirty="0">
                <a:solidFill>
                  <a:srgbClr val="041C2C"/>
                </a:solidFill>
                <a:latin typeface="Fira Sans" panose="020B0603050000020004" pitchFamily="34" charset="0"/>
                <a:ea typeface="Fira Sans" panose="020B0603050000020004" pitchFamily="34" charset="0"/>
              </a:rPr>
              <a:t>carbon and hybrid nanostructures</a:t>
            </a:r>
            <a:endParaRPr lang="en-US" sz="1200" dirty="0">
              <a:solidFill>
                <a:srgbClr val="041C2C"/>
              </a:solidFill>
            </a:endParaRPr>
          </a:p>
        </p:txBody>
      </p:sp>
      <p:sp>
        <p:nvSpPr>
          <p:cNvPr id="16" name="Rectangle 15"/>
          <p:cNvSpPr/>
          <p:nvPr/>
        </p:nvSpPr>
        <p:spPr>
          <a:xfrm>
            <a:off x="6583549" y="4439124"/>
            <a:ext cx="1243584" cy="2415701"/>
          </a:xfrm>
          <a:prstGeom prst="rect">
            <a:avLst/>
          </a:prstGeom>
          <a:solidFill>
            <a:srgbClr val="F2F5F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rgbClr val="429DD6"/>
                </a:solidFill>
                <a:latin typeface="Fira Sans" panose="020B0603050000020004" pitchFamily="34" charset="0"/>
                <a:ea typeface="Fira Sans" panose="020B0603050000020004" pitchFamily="34" charset="0"/>
              </a:rPr>
              <a:t>Floor 5</a:t>
            </a:r>
          </a:p>
          <a:p>
            <a:r>
              <a:rPr lang="en-US" sz="1400" dirty="0">
                <a:solidFill>
                  <a:schemeClr val="tx1"/>
                </a:solidFill>
                <a:latin typeface="Fira Sans" panose="020B0603050000020004" pitchFamily="34" charset="0"/>
                <a:ea typeface="Fira Sans" panose="020B0603050000020004" pitchFamily="34" charset="0"/>
              </a:rPr>
              <a:t>Biological Nano-structures</a:t>
            </a:r>
          </a:p>
          <a:p>
            <a:endParaRPr lang="en-US" sz="1400" dirty="0">
              <a:solidFill>
                <a:schemeClr val="tx1"/>
              </a:solidFill>
              <a:latin typeface="Fira Sans" panose="020B0603050000020004" pitchFamily="34" charset="0"/>
              <a:ea typeface="Fira Sans" panose="020B0603050000020004" pitchFamily="34" charset="0"/>
            </a:endParaRPr>
          </a:p>
        </p:txBody>
      </p:sp>
      <p:sp>
        <p:nvSpPr>
          <p:cNvPr id="31" name="Rectangle 30"/>
          <p:cNvSpPr/>
          <p:nvPr/>
        </p:nvSpPr>
        <p:spPr>
          <a:xfrm>
            <a:off x="6583549" y="5651500"/>
            <a:ext cx="1243584" cy="1203325"/>
          </a:xfrm>
          <a:prstGeom prst="rect">
            <a:avLst/>
          </a:prstGeom>
          <a:solidFill>
            <a:srgbClr val="C0DFF2"/>
          </a:solidFill>
          <a:ln>
            <a:noFill/>
          </a:ln>
          <a:effectLst/>
        </p:spPr>
        <p:style>
          <a:lnRef idx="1">
            <a:schemeClr val="accent1"/>
          </a:lnRef>
          <a:fillRef idx="3">
            <a:schemeClr val="accent1"/>
          </a:fillRef>
          <a:effectRef idx="2">
            <a:schemeClr val="accent1"/>
          </a:effectRef>
          <a:fontRef idx="minor">
            <a:schemeClr val="lt1"/>
          </a:fontRef>
        </p:style>
        <p:txBody>
          <a:bodyPr tIns="45720" rtlCol="0" anchor="t"/>
          <a:lstStyle/>
          <a:p>
            <a:r>
              <a:rPr lang="en-US" sz="1200" dirty="0">
                <a:solidFill>
                  <a:srgbClr val="041C2C"/>
                </a:solidFill>
                <a:latin typeface="Fira Sans" panose="020B0603050000020004" pitchFamily="34" charset="0"/>
                <a:ea typeface="Fira Sans" panose="020B0603050000020004" pitchFamily="34" charset="0"/>
              </a:rPr>
              <a:t>Bio-materials; new probes for bio-imaging; synthetic biology techniques</a:t>
            </a:r>
            <a:endParaRPr lang="en-US" sz="1200" dirty="0">
              <a:solidFill>
                <a:srgbClr val="041C2C"/>
              </a:solidFill>
            </a:endParaRPr>
          </a:p>
        </p:txBody>
      </p:sp>
      <p:sp>
        <p:nvSpPr>
          <p:cNvPr id="17" name="Rectangle 16"/>
          <p:cNvSpPr/>
          <p:nvPr/>
        </p:nvSpPr>
        <p:spPr>
          <a:xfrm>
            <a:off x="7900416" y="4439124"/>
            <a:ext cx="1243584" cy="2415701"/>
          </a:xfrm>
          <a:prstGeom prst="rect">
            <a:avLst/>
          </a:prstGeom>
          <a:solidFill>
            <a:srgbClr val="F2F5F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rgbClr val="429DD6"/>
                </a:solidFill>
                <a:latin typeface="Fira Sans" panose="020B0603050000020004" pitchFamily="34" charset="0"/>
                <a:ea typeface="Fira Sans" panose="020B0603050000020004" pitchFamily="34" charset="0"/>
              </a:rPr>
              <a:t>Floor 6</a:t>
            </a:r>
          </a:p>
          <a:p>
            <a:r>
              <a:rPr lang="en-US" sz="1400" dirty="0">
                <a:solidFill>
                  <a:schemeClr val="tx1"/>
                </a:solidFill>
                <a:latin typeface="Fira Sans" panose="020B0603050000020004" pitchFamily="34" charset="0"/>
                <a:ea typeface="Fira Sans" panose="020B0603050000020004" pitchFamily="34" charset="0"/>
              </a:rPr>
              <a:t>Organic and Macro-molecular Synthesis</a:t>
            </a:r>
          </a:p>
        </p:txBody>
      </p:sp>
      <p:sp>
        <p:nvSpPr>
          <p:cNvPr id="32" name="Rectangle 31"/>
          <p:cNvSpPr/>
          <p:nvPr/>
        </p:nvSpPr>
        <p:spPr>
          <a:xfrm>
            <a:off x="7900416" y="5651500"/>
            <a:ext cx="1243584" cy="1203325"/>
          </a:xfrm>
          <a:prstGeom prst="rect">
            <a:avLst/>
          </a:prstGeom>
          <a:solidFill>
            <a:srgbClr val="D7E0EC"/>
          </a:solidFill>
          <a:ln>
            <a:noFill/>
          </a:ln>
          <a:effectLst/>
        </p:spPr>
        <p:style>
          <a:lnRef idx="1">
            <a:schemeClr val="accent1"/>
          </a:lnRef>
          <a:fillRef idx="3">
            <a:schemeClr val="accent1"/>
          </a:fillRef>
          <a:effectRef idx="2">
            <a:schemeClr val="accent1"/>
          </a:effectRef>
          <a:fontRef idx="minor">
            <a:schemeClr val="lt1"/>
          </a:fontRef>
        </p:style>
        <p:txBody>
          <a:bodyPr tIns="45720" rtlCol="0" anchor="t"/>
          <a:lstStyle/>
          <a:p>
            <a:r>
              <a:rPr lang="en-US" sz="1200" dirty="0">
                <a:solidFill>
                  <a:srgbClr val="041C2C"/>
                </a:solidFill>
                <a:latin typeface="Fira Sans" panose="020B0603050000020004" pitchFamily="34" charset="0"/>
                <a:ea typeface="Fira Sans" panose="020B0603050000020004" pitchFamily="34" charset="0"/>
              </a:rPr>
              <a:t>Soft materials:  organics, </a:t>
            </a:r>
            <a:r>
              <a:rPr lang="en-US" sz="1200" spc="-70" dirty="0">
                <a:solidFill>
                  <a:srgbClr val="041C2C"/>
                </a:solidFill>
                <a:latin typeface="Fira Sans" panose="020B0603050000020004" pitchFamily="34" charset="0"/>
                <a:ea typeface="Fira Sans" panose="020B0603050000020004" pitchFamily="34" charset="0"/>
              </a:rPr>
              <a:t>macromolecules,</a:t>
            </a:r>
            <a:r>
              <a:rPr lang="en-US" sz="1200" dirty="0">
                <a:solidFill>
                  <a:srgbClr val="041C2C"/>
                </a:solidFill>
                <a:latin typeface="Fira Sans" panose="020B0603050000020004" pitchFamily="34" charset="0"/>
                <a:ea typeface="Fira Sans" panose="020B0603050000020004" pitchFamily="34" charset="0"/>
              </a:rPr>
              <a:t> polymers and their assemblies</a:t>
            </a:r>
            <a:endParaRPr lang="en-US" sz="1200" dirty="0">
              <a:solidFill>
                <a:srgbClr val="041C2C"/>
              </a:solidFill>
            </a:endParaRP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1879134" cy="939567"/>
          </a:xfrm>
          <a:prstGeom prst="rect">
            <a:avLst/>
          </a:prstGeom>
        </p:spPr>
      </p:pic>
      <p:sp>
        <p:nvSpPr>
          <p:cNvPr id="22" name="Rectangle 21"/>
          <p:cNvSpPr>
            <a:spLocks noChangeAspect="1"/>
          </p:cNvSpPr>
          <p:nvPr/>
        </p:nvSpPr>
        <p:spPr>
          <a:xfrm>
            <a:off x="-796" y="4208043"/>
            <a:ext cx="2564087" cy="228600"/>
          </a:xfrm>
          <a:prstGeom prst="rect">
            <a:avLst/>
          </a:prstGeom>
          <a:solidFill>
            <a:srgbClr val="B73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Fira Sans" panose="020B0603050000020004" pitchFamily="34" charset="0"/>
                <a:ea typeface="Fira Sans" panose="020B0603050000020004" pitchFamily="34" charset="0"/>
              </a:rPr>
              <a:t>Characterization</a:t>
            </a:r>
          </a:p>
        </p:txBody>
      </p:sp>
      <p:sp>
        <p:nvSpPr>
          <p:cNvPr id="25" name="Rectangle 24"/>
          <p:cNvSpPr>
            <a:spLocks noChangeAspect="1"/>
          </p:cNvSpPr>
          <p:nvPr/>
        </p:nvSpPr>
        <p:spPr>
          <a:xfrm>
            <a:off x="5261109" y="4208043"/>
            <a:ext cx="3882891" cy="228600"/>
          </a:xfrm>
          <a:prstGeom prst="rect">
            <a:avLst/>
          </a:prstGeom>
          <a:solidFill>
            <a:srgbClr val="170A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Fira Sans" panose="020B0603050000020004" pitchFamily="34" charset="0"/>
                <a:ea typeface="Fira Sans" panose="020B0603050000020004" pitchFamily="34" charset="0"/>
              </a:rPr>
              <a:t>Synthesis</a:t>
            </a:r>
          </a:p>
        </p:txBody>
      </p:sp>
      <p:sp>
        <p:nvSpPr>
          <p:cNvPr id="23" name="Rectangle 22"/>
          <p:cNvSpPr>
            <a:spLocks noChangeAspect="1"/>
          </p:cNvSpPr>
          <p:nvPr/>
        </p:nvSpPr>
        <p:spPr>
          <a:xfrm>
            <a:off x="2632917" y="4208043"/>
            <a:ext cx="1245283" cy="228600"/>
          </a:xfrm>
          <a:prstGeom prst="rect">
            <a:avLst/>
          </a:prstGeom>
          <a:solidFill>
            <a:srgbClr val="429D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spc="-90" dirty="0">
                <a:latin typeface="Fira Sans" panose="020B0603050000020004" pitchFamily="34" charset="0"/>
                <a:ea typeface="Fira Sans" panose="020B0603050000020004" pitchFamily="34" charset="0"/>
              </a:rPr>
              <a:t>Fabrication</a:t>
            </a:r>
          </a:p>
        </p:txBody>
      </p:sp>
      <p:sp>
        <p:nvSpPr>
          <p:cNvPr id="24" name="Rectangle 23"/>
          <p:cNvSpPr>
            <a:spLocks noChangeAspect="1"/>
          </p:cNvSpPr>
          <p:nvPr/>
        </p:nvSpPr>
        <p:spPr>
          <a:xfrm>
            <a:off x="3947647" y="4208043"/>
            <a:ext cx="1245283" cy="228600"/>
          </a:xfrm>
          <a:prstGeom prst="rect">
            <a:avLst/>
          </a:prstGeom>
          <a:solidFill>
            <a:srgbClr val="F0B3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Fira Sans" panose="020B0603050000020004" pitchFamily="34" charset="0"/>
                <a:ea typeface="Fira Sans" panose="020B0603050000020004" pitchFamily="34" charset="0"/>
              </a:rPr>
              <a:t>Theory</a:t>
            </a:r>
          </a:p>
        </p:txBody>
      </p:sp>
    </p:spTree>
    <p:extLst>
      <p:ext uri="{BB962C8B-B14F-4D97-AF65-F5344CB8AC3E}">
        <p14:creationId xmlns:p14="http://schemas.microsoft.com/office/powerpoint/2010/main" val="210124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5720" y="3943289"/>
            <a:ext cx="1072481" cy="1071797"/>
          </a:xfrm>
          <a:prstGeom prst="rect">
            <a:avLst/>
          </a:prstGeom>
          <a:ln w="57150">
            <a:noFill/>
          </a:ln>
        </p:spPr>
      </p:pic>
      <p:pic>
        <p:nvPicPr>
          <p:cNvPr id="53" name="Picture 5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5528" y="3938574"/>
            <a:ext cx="1033444" cy="1033272"/>
          </a:xfrm>
          <a:prstGeom prst="rect">
            <a:avLst/>
          </a:prstGeom>
          <a:ln w="57150">
            <a:noFill/>
          </a:ln>
        </p:spPr>
      </p:pic>
      <p:pic>
        <p:nvPicPr>
          <p:cNvPr id="51" name="Picture 5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48729" y="1887418"/>
            <a:ext cx="884279" cy="1033272"/>
          </a:xfrm>
          <a:prstGeom prst="rect">
            <a:avLst/>
          </a:prstGeom>
          <a:ln w="57150">
            <a:noFill/>
          </a:ln>
        </p:spPr>
      </p:pic>
      <p:pic>
        <p:nvPicPr>
          <p:cNvPr id="83" name="Picture 8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4114" y="2917890"/>
            <a:ext cx="1028771" cy="1028700"/>
          </a:xfrm>
          <a:prstGeom prst="rect">
            <a:avLst/>
          </a:prstGeom>
          <a:ln w="57150">
            <a:noFill/>
          </a:ln>
        </p:spPr>
      </p:pic>
      <p:pic>
        <p:nvPicPr>
          <p:cNvPr id="40977"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64384" y="1715021"/>
            <a:ext cx="774698"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3" name="Picture 7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96949" y="3698085"/>
            <a:ext cx="912109" cy="1028700"/>
          </a:xfrm>
          <a:prstGeom prst="rect">
            <a:avLst/>
          </a:prstGeom>
          <a:ln w="57150">
            <a:noFill/>
          </a:ln>
        </p:spPr>
      </p:pic>
      <p:pic>
        <p:nvPicPr>
          <p:cNvPr id="76" name="Picture 7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86350" y="2812406"/>
            <a:ext cx="857250" cy="1028700"/>
          </a:xfrm>
          <a:prstGeom prst="rect">
            <a:avLst/>
          </a:prstGeom>
          <a:ln w="57150">
            <a:noFill/>
          </a:ln>
        </p:spPr>
      </p:pic>
      <p:pic>
        <p:nvPicPr>
          <p:cNvPr id="81" name="Picture 8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17454" y="3783859"/>
            <a:ext cx="945438" cy="1028700"/>
          </a:xfrm>
          <a:prstGeom prst="rect">
            <a:avLst/>
          </a:prstGeom>
          <a:ln w="57150">
            <a:noFill/>
          </a:ln>
        </p:spPr>
      </p:pic>
      <p:pic>
        <p:nvPicPr>
          <p:cNvPr id="82" name="Picture 8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653441" y="2088218"/>
            <a:ext cx="781050" cy="1028700"/>
          </a:xfrm>
          <a:prstGeom prst="rect">
            <a:avLst/>
          </a:prstGeom>
          <a:ln w="57150">
            <a:noFill/>
          </a:ln>
        </p:spPr>
      </p:pic>
      <p:pic>
        <p:nvPicPr>
          <p:cNvPr id="40973" name="Picture 1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56623" y="1073581"/>
            <a:ext cx="77171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67" name="Picture 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372085" y="859173"/>
            <a:ext cx="77171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63"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875072" y="2884529"/>
            <a:ext cx="771323"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79" name="Picture 19"/>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082246" y="755918"/>
            <a:ext cx="77171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70" name="Picture 10"/>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280095" y="1928241"/>
            <a:ext cx="77054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66" name="Picture 6"/>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800802" y="1850093"/>
            <a:ext cx="77171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75" name="Picture 15"/>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7018339" y="2023857"/>
            <a:ext cx="689149"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78" name="Picture 1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526556" y="1806001"/>
            <a:ext cx="77171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49" name="Rectangle 10"/>
          <p:cNvSpPr>
            <a:spLocks noGrp="1" noChangeArrowheads="1"/>
          </p:cNvSpPr>
          <p:nvPr>
            <p:ph type="title"/>
          </p:nvPr>
        </p:nvSpPr>
        <p:spPr/>
        <p:txBody>
          <a:bodyPr/>
          <a:lstStyle/>
          <a:p>
            <a:pPr algn="ctr" eaLnBrk="1" hangingPunct="1">
              <a:defRPr/>
            </a:pPr>
            <a:r>
              <a:rPr lang="en-US" sz="2812" b="1" dirty="0">
                <a:solidFill>
                  <a:schemeClr val="bg1"/>
                </a:solidFill>
                <a:sym typeface="Arial Bold" charset="0"/>
              </a:rPr>
              <a:t>Foundry Staff and Expertise</a:t>
            </a:r>
          </a:p>
        </p:txBody>
      </p:sp>
      <p:pic>
        <p:nvPicPr>
          <p:cNvPr id="14" name="Picture 13"/>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075720" y="909884"/>
            <a:ext cx="777319" cy="1028700"/>
          </a:xfrm>
          <a:prstGeom prst="rect">
            <a:avLst/>
          </a:prstGeom>
          <a:ln w="57150">
            <a:noFill/>
          </a:ln>
        </p:spPr>
      </p:pic>
      <p:sp>
        <p:nvSpPr>
          <p:cNvPr id="4" name="TextBox 3"/>
          <p:cNvSpPr txBox="1"/>
          <p:nvPr/>
        </p:nvSpPr>
        <p:spPr>
          <a:xfrm>
            <a:off x="0" y="5919799"/>
            <a:ext cx="9144000" cy="324488"/>
          </a:xfrm>
          <a:prstGeom prst="rect">
            <a:avLst/>
          </a:prstGeom>
          <a:noFill/>
        </p:spPr>
        <p:txBody>
          <a:bodyPr wrap="square" lIns="64241" tIns="32119" rIns="64241" bIns="32119" rtlCol="0">
            <a:spAutoFit/>
          </a:bodyPr>
          <a:lstStyle/>
          <a:p>
            <a:pPr algn="ctr"/>
            <a:r>
              <a:rPr lang="en-US" sz="1687" b="1" dirty="0">
                <a:solidFill>
                  <a:srgbClr val="170A3F"/>
                </a:solidFill>
                <a:latin typeface="Arial"/>
                <a:cs typeface="Arial"/>
              </a:rPr>
              <a:t>25 PI staff scientists on 50/50 model + 18 technical staff (plus 6 open recruitments)</a:t>
            </a:r>
          </a:p>
        </p:txBody>
      </p:sp>
      <p:pic>
        <p:nvPicPr>
          <p:cNvPr id="70" name="Picture 69"/>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4182601" y="4710749"/>
            <a:ext cx="1028861" cy="1028700"/>
          </a:xfrm>
          <a:prstGeom prst="rect">
            <a:avLst/>
          </a:prstGeom>
          <a:ln w="57150">
            <a:noFill/>
          </a:ln>
        </p:spPr>
      </p:pic>
      <p:pic>
        <p:nvPicPr>
          <p:cNvPr id="80" name="Picture 79"/>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2306540" y="4765288"/>
            <a:ext cx="1028860" cy="1028700"/>
          </a:xfrm>
          <a:prstGeom prst="rect">
            <a:avLst/>
          </a:prstGeom>
          <a:ln w="57150">
            <a:noFill/>
          </a:ln>
        </p:spPr>
      </p:pic>
      <p:pic>
        <p:nvPicPr>
          <p:cNvPr id="40972" name="Picture 12"/>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992843" y="1664811"/>
            <a:ext cx="77054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64" name="Picture 4"/>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712963" y="1810573"/>
            <a:ext cx="77171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62" name="Picture 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521227" y="2719595"/>
            <a:ext cx="771716"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 name="Picture 9"/>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7574256" y="1071295"/>
            <a:ext cx="805799" cy="1033272"/>
          </a:xfrm>
          <a:prstGeom prst="rect">
            <a:avLst/>
          </a:prstGeom>
          <a:ln w="57150">
            <a:noFill/>
          </a:ln>
        </p:spPr>
      </p:pic>
      <p:pic>
        <p:nvPicPr>
          <p:cNvPr id="12" name="Picture 11"/>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1017133" y="1961044"/>
            <a:ext cx="810599" cy="1033272"/>
          </a:xfrm>
          <a:prstGeom prst="rect">
            <a:avLst/>
          </a:prstGeom>
          <a:ln w="57150">
            <a:noFill/>
          </a:ln>
        </p:spPr>
      </p:pic>
      <p:pic>
        <p:nvPicPr>
          <p:cNvPr id="13" name="Picture 12"/>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2280001" y="777301"/>
            <a:ext cx="812999" cy="1033272"/>
          </a:xfrm>
          <a:prstGeom prst="rect">
            <a:avLst/>
          </a:prstGeom>
          <a:ln w="57150">
            <a:noFill/>
          </a:ln>
        </p:spPr>
      </p:pic>
      <p:pic>
        <p:nvPicPr>
          <p:cNvPr id="15" name="Picture 14"/>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298116" y="2676772"/>
            <a:ext cx="815399" cy="1033272"/>
          </a:xfrm>
          <a:prstGeom prst="rect">
            <a:avLst/>
          </a:prstGeom>
          <a:ln w="57150">
            <a:noFill/>
          </a:ln>
        </p:spPr>
      </p:pic>
      <p:pic>
        <p:nvPicPr>
          <p:cNvPr id="16" name="Picture 15"/>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445422" y="848606"/>
            <a:ext cx="838200" cy="1033272"/>
          </a:xfrm>
          <a:prstGeom prst="rect">
            <a:avLst/>
          </a:prstGeom>
          <a:ln w="57150">
            <a:noFill/>
          </a:ln>
        </p:spPr>
      </p:pic>
      <p:pic>
        <p:nvPicPr>
          <p:cNvPr id="17" name="Picture 16"/>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4603692" y="825907"/>
            <a:ext cx="820199" cy="1033272"/>
          </a:xfrm>
          <a:prstGeom prst="rect">
            <a:avLst/>
          </a:prstGeom>
          <a:ln w="57150">
            <a:noFill/>
          </a:ln>
        </p:spPr>
      </p:pic>
      <p:pic>
        <p:nvPicPr>
          <p:cNvPr id="18" name="Picture 17"/>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680264" y="983034"/>
            <a:ext cx="822599" cy="1033272"/>
          </a:xfrm>
          <a:prstGeom prst="rect">
            <a:avLst/>
          </a:prstGeom>
          <a:ln w="57150">
            <a:noFill/>
          </a:ln>
        </p:spPr>
      </p:pic>
      <p:pic>
        <p:nvPicPr>
          <p:cNvPr id="19" name="Picture 18"/>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7219527" y="3032394"/>
            <a:ext cx="824999" cy="1033272"/>
          </a:xfrm>
          <a:prstGeom prst="rect">
            <a:avLst/>
          </a:prstGeom>
          <a:ln w="57150">
            <a:noFill/>
          </a:ln>
        </p:spPr>
      </p:pic>
      <p:pic>
        <p:nvPicPr>
          <p:cNvPr id="21" name="Picture 20"/>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1544003" y="4818604"/>
            <a:ext cx="829799" cy="1033272"/>
          </a:xfrm>
          <a:prstGeom prst="rect">
            <a:avLst/>
          </a:prstGeom>
          <a:ln w="57150">
            <a:noFill/>
          </a:ln>
        </p:spPr>
      </p:pic>
      <p:pic>
        <p:nvPicPr>
          <p:cNvPr id="22" name="Picture 21"/>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6610746" y="2914589"/>
            <a:ext cx="679799" cy="1033272"/>
          </a:xfrm>
          <a:prstGeom prst="rect">
            <a:avLst/>
          </a:prstGeom>
          <a:ln w="57150">
            <a:noFill/>
          </a:ln>
        </p:spPr>
      </p:pic>
      <p:pic>
        <p:nvPicPr>
          <p:cNvPr id="23" name="Picture 22"/>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5236731" y="3802537"/>
            <a:ext cx="986999" cy="1033272"/>
          </a:xfrm>
          <a:prstGeom prst="rect">
            <a:avLst/>
          </a:prstGeom>
          <a:ln w="57150">
            <a:noFill/>
          </a:ln>
        </p:spPr>
      </p:pic>
      <p:pic>
        <p:nvPicPr>
          <p:cNvPr id="24" name="Picture 23"/>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1963212" y="2782256"/>
            <a:ext cx="689709" cy="1033272"/>
          </a:xfrm>
          <a:prstGeom prst="rect">
            <a:avLst/>
          </a:prstGeom>
          <a:ln w="57150">
            <a:noFill/>
          </a:ln>
        </p:spPr>
      </p:pic>
      <p:pic>
        <p:nvPicPr>
          <p:cNvPr id="69" name="Picture 68"/>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3254131" y="4698055"/>
            <a:ext cx="943267" cy="1028700"/>
          </a:xfrm>
          <a:prstGeom prst="rect">
            <a:avLst/>
          </a:prstGeom>
          <a:ln w="57150">
            <a:noFill/>
          </a:ln>
        </p:spPr>
      </p:pic>
      <p:pic>
        <p:nvPicPr>
          <p:cNvPr id="40965" name="Picture 5"/>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2855572" y="3766378"/>
            <a:ext cx="772515"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 name="Picture 1"/>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7111813" y="4002833"/>
            <a:ext cx="736105" cy="1033272"/>
          </a:xfrm>
          <a:prstGeom prst="rect">
            <a:avLst/>
          </a:prstGeom>
          <a:ln w="57150">
            <a:noFill/>
          </a:ln>
        </p:spPr>
      </p:pic>
      <p:pic>
        <p:nvPicPr>
          <p:cNvPr id="77" name="Picture 76"/>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5142414" y="4823176"/>
            <a:ext cx="882768" cy="1028700"/>
          </a:xfrm>
          <a:prstGeom prst="rect">
            <a:avLst/>
          </a:prstGeom>
          <a:ln w="57150">
            <a:noFill/>
          </a:ln>
        </p:spPr>
      </p:pic>
      <p:pic>
        <p:nvPicPr>
          <p:cNvPr id="52" name="Picture 51"/>
          <p:cNvPicPr>
            <a:picLocks noChangeAspect="1"/>
          </p:cNvPicPr>
          <p:nvPr/>
        </p:nvPicPr>
        <p:blipFill rotWithShape="1">
          <a:blip r:embed="rId42" cstate="screen">
            <a:extLst>
              <a:ext uri="{28A0092B-C50C-407E-A947-70E740481C1C}">
                <a14:useLocalDpi xmlns:a14="http://schemas.microsoft.com/office/drawing/2010/main"/>
              </a:ext>
            </a:extLst>
          </a:blip>
          <a:srcRect/>
          <a:stretch/>
        </p:blipFill>
        <p:spPr>
          <a:xfrm>
            <a:off x="2634165" y="2689530"/>
            <a:ext cx="928185" cy="1097280"/>
          </a:xfrm>
          <a:prstGeom prst="rect">
            <a:avLst/>
          </a:prstGeom>
          <a:ln w="57150">
            <a:noFill/>
          </a:ln>
        </p:spPr>
      </p:pic>
      <p:pic>
        <p:nvPicPr>
          <p:cNvPr id="55" name="Picture 54"/>
          <p:cNvPicPr>
            <a:picLocks noChangeAspect="1"/>
          </p:cNvPicPr>
          <p:nvPr/>
        </p:nvPicPr>
        <p:blipFill rotWithShape="1">
          <a:blip r:embed="rId43" cstate="screen">
            <a:extLst>
              <a:ext uri="{28A0092B-C50C-407E-A947-70E740481C1C}">
                <a14:useLocalDpi xmlns:a14="http://schemas.microsoft.com/office/drawing/2010/main"/>
              </a:ext>
            </a:extLst>
          </a:blip>
          <a:srcRect r="6685" b="14927"/>
          <a:stretch/>
        </p:blipFill>
        <p:spPr>
          <a:xfrm>
            <a:off x="5974644" y="4899981"/>
            <a:ext cx="806147" cy="1033272"/>
          </a:xfrm>
          <a:prstGeom prst="rect">
            <a:avLst/>
          </a:prstGeom>
          <a:ln w="57150">
            <a:noFill/>
          </a:ln>
        </p:spPr>
      </p:pic>
      <p:pic>
        <p:nvPicPr>
          <p:cNvPr id="56" name="Picture 55"/>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4445360" y="3705472"/>
            <a:ext cx="862148" cy="1033272"/>
          </a:xfrm>
          <a:prstGeom prst="rect">
            <a:avLst/>
          </a:prstGeom>
          <a:ln w="57150">
            <a:noFill/>
          </a:ln>
        </p:spPr>
      </p:pic>
      <p:pic>
        <p:nvPicPr>
          <p:cNvPr id="40969" name="Picture 9"/>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a:stretch/>
        </p:blipFill>
        <p:spPr bwMode="auto">
          <a:xfrm>
            <a:off x="3848850" y="633825"/>
            <a:ext cx="773505" cy="1028700"/>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478140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
          <p:cNvSpPr txBox="1">
            <a:spLocks noChangeArrowheads="1"/>
          </p:cNvSpPr>
          <p:nvPr/>
        </p:nvSpPr>
        <p:spPr bwMode="auto">
          <a:xfrm>
            <a:off x="-950991" y="492426"/>
            <a:ext cx="8303034" cy="9868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5106" tIns="35106" rIns="35106" bIns="35106" numCol="1" anchor="t" anchorCtr="0" compatLnSpc="1">
            <a:prstTxWarp prst="textNoShape">
              <a:avLst/>
            </a:prstTxWarp>
          </a:bodyPr>
          <a:lstStyle>
            <a:lvl1pPr algn="ctr" rtl="0" eaLnBrk="0" fontAlgn="base" hangingPunct="0">
              <a:spcBef>
                <a:spcPct val="0"/>
              </a:spcBef>
              <a:spcAft>
                <a:spcPct val="0"/>
              </a:spcAft>
              <a:defRPr sz="4300">
                <a:solidFill>
                  <a:srgbClr val="1B737E"/>
                </a:solidFill>
                <a:latin typeface="+mj-lt"/>
                <a:ea typeface="+mj-ea"/>
                <a:cs typeface="+mj-cs"/>
                <a:sym typeface="Arial Bold" panose="020B0704020202020204" pitchFamily="34" charset="0"/>
              </a:defRPr>
            </a:lvl1pPr>
            <a:lvl2pPr algn="ctr" rtl="0" eaLnBrk="0" fontAlgn="base" hangingPunct="0">
              <a:spcBef>
                <a:spcPct val="0"/>
              </a:spcBef>
              <a:spcAft>
                <a:spcPct val="0"/>
              </a:spcAft>
              <a:defRPr sz="4300">
                <a:solidFill>
                  <a:srgbClr val="1B737E"/>
                </a:solidFill>
                <a:latin typeface="Arial Bold" charset="0"/>
                <a:ea typeface="ヒラギノ角ゴ ProN W6" charset="0"/>
                <a:cs typeface="ヒラギノ角ゴ ProN W6" charset="0"/>
                <a:sym typeface="Arial Bold" panose="020B0704020202020204" pitchFamily="34" charset="0"/>
              </a:defRPr>
            </a:lvl2pPr>
            <a:lvl3pPr algn="ctr" rtl="0" eaLnBrk="0" fontAlgn="base" hangingPunct="0">
              <a:spcBef>
                <a:spcPct val="0"/>
              </a:spcBef>
              <a:spcAft>
                <a:spcPct val="0"/>
              </a:spcAft>
              <a:defRPr sz="4300">
                <a:solidFill>
                  <a:srgbClr val="1B737E"/>
                </a:solidFill>
                <a:latin typeface="Arial Bold" charset="0"/>
                <a:ea typeface="ヒラギノ角ゴ ProN W6" charset="0"/>
                <a:cs typeface="ヒラギノ角ゴ ProN W6" charset="0"/>
                <a:sym typeface="Arial Bold" panose="020B0704020202020204" pitchFamily="34" charset="0"/>
              </a:defRPr>
            </a:lvl3pPr>
            <a:lvl4pPr algn="ctr" rtl="0" eaLnBrk="0" fontAlgn="base" hangingPunct="0">
              <a:spcBef>
                <a:spcPct val="0"/>
              </a:spcBef>
              <a:spcAft>
                <a:spcPct val="0"/>
              </a:spcAft>
              <a:defRPr sz="4300">
                <a:solidFill>
                  <a:srgbClr val="1B737E"/>
                </a:solidFill>
                <a:latin typeface="Arial Bold" charset="0"/>
                <a:ea typeface="ヒラギノ角ゴ ProN W6" charset="0"/>
                <a:cs typeface="ヒラギノ角ゴ ProN W6" charset="0"/>
                <a:sym typeface="Arial Bold" panose="020B0704020202020204" pitchFamily="34" charset="0"/>
              </a:defRPr>
            </a:lvl4pPr>
            <a:lvl5pPr algn="ctr" rtl="0" eaLnBrk="0" fontAlgn="base" hangingPunct="0">
              <a:spcBef>
                <a:spcPct val="0"/>
              </a:spcBef>
              <a:spcAft>
                <a:spcPct val="0"/>
              </a:spcAft>
              <a:defRPr sz="4300">
                <a:solidFill>
                  <a:srgbClr val="1B737E"/>
                </a:solidFill>
                <a:latin typeface="Arial Bold" charset="0"/>
                <a:ea typeface="ヒラギノ角ゴ ProN W6" charset="0"/>
                <a:cs typeface="ヒラギノ角ゴ ProN W6" charset="0"/>
                <a:sym typeface="Arial Bold" panose="020B0704020202020204" pitchFamily="34" charset="0"/>
              </a:defRPr>
            </a:lvl5pPr>
            <a:lvl6pPr marL="457105" algn="ctr" rtl="0" fontAlgn="base">
              <a:spcBef>
                <a:spcPct val="0"/>
              </a:spcBef>
              <a:spcAft>
                <a:spcPct val="0"/>
              </a:spcAft>
              <a:defRPr sz="4300">
                <a:solidFill>
                  <a:srgbClr val="1B737E"/>
                </a:solidFill>
                <a:latin typeface="Arial Bold" charset="0"/>
                <a:ea typeface="ヒラギノ角ゴ ProN W6" charset="0"/>
                <a:cs typeface="ヒラギノ角ゴ ProN W6" charset="0"/>
                <a:sym typeface="Arial Bold" charset="0"/>
              </a:defRPr>
            </a:lvl6pPr>
            <a:lvl7pPr marL="914213" algn="ctr" rtl="0" fontAlgn="base">
              <a:spcBef>
                <a:spcPct val="0"/>
              </a:spcBef>
              <a:spcAft>
                <a:spcPct val="0"/>
              </a:spcAft>
              <a:defRPr sz="4300">
                <a:solidFill>
                  <a:srgbClr val="1B737E"/>
                </a:solidFill>
                <a:latin typeface="Arial Bold" charset="0"/>
                <a:ea typeface="ヒラギノ角ゴ ProN W6" charset="0"/>
                <a:cs typeface="ヒラギノ角ゴ ProN W6" charset="0"/>
                <a:sym typeface="Arial Bold" charset="0"/>
              </a:defRPr>
            </a:lvl7pPr>
            <a:lvl8pPr marL="1371319" algn="ctr" rtl="0" fontAlgn="base">
              <a:spcBef>
                <a:spcPct val="0"/>
              </a:spcBef>
              <a:spcAft>
                <a:spcPct val="0"/>
              </a:spcAft>
              <a:defRPr sz="4300">
                <a:solidFill>
                  <a:srgbClr val="1B737E"/>
                </a:solidFill>
                <a:latin typeface="Arial Bold" charset="0"/>
                <a:ea typeface="ヒラギノ角ゴ ProN W6" charset="0"/>
                <a:cs typeface="ヒラギノ角ゴ ProN W6" charset="0"/>
                <a:sym typeface="Arial Bold" charset="0"/>
              </a:defRPr>
            </a:lvl8pPr>
            <a:lvl9pPr marL="1828424" algn="ctr" rtl="0" fontAlgn="base">
              <a:spcBef>
                <a:spcPct val="0"/>
              </a:spcBef>
              <a:spcAft>
                <a:spcPct val="0"/>
              </a:spcAft>
              <a:defRPr sz="4300">
                <a:solidFill>
                  <a:srgbClr val="1B737E"/>
                </a:solidFill>
                <a:latin typeface="Arial Bold" charset="0"/>
                <a:ea typeface="ヒラギノ角ゴ ProN W6" charset="0"/>
                <a:cs typeface="ヒラギノ角ゴ ProN W6" charset="0"/>
                <a:sym typeface="Arial Bold" charset="0"/>
              </a:defRPr>
            </a:lvl9pPr>
          </a:lstStyle>
          <a:p>
            <a:endParaRPr lang="en-US" altLang="en-US" sz="2800" b="1" kern="0" dirty="0">
              <a:solidFill>
                <a:srgbClr val="000033"/>
              </a:solidFill>
            </a:endParaRPr>
          </a:p>
        </p:txBody>
      </p:sp>
      <p:sp>
        <p:nvSpPr>
          <p:cNvPr id="5" name="TextBox 4"/>
          <p:cNvSpPr txBox="1"/>
          <p:nvPr/>
        </p:nvSpPr>
        <p:spPr>
          <a:xfrm>
            <a:off x="1404498" y="1115901"/>
            <a:ext cx="6015607" cy="4384493"/>
          </a:xfrm>
          <a:prstGeom prst="rect">
            <a:avLst/>
          </a:prstGeom>
          <a:noFill/>
        </p:spPr>
        <p:txBody>
          <a:bodyPr wrap="square" lIns="63206" tIns="31603" rIns="63206" bIns="31603" rtlCol="0">
            <a:spAutoFit/>
          </a:bodyPr>
          <a:lstStyle/>
          <a:p>
            <a:pPr marL="316049" indent="-316049">
              <a:spcBef>
                <a:spcPts val="415"/>
              </a:spcBef>
              <a:buFont typeface="Arial" panose="020B0604020202020204" pitchFamily="34" charset="0"/>
              <a:buChar char="•"/>
            </a:pPr>
            <a:r>
              <a:rPr lang="en-US" sz="2471" b="1" dirty="0">
                <a:solidFill>
                  <a:srgbClr val="170A3F"/>
                </a:solidFill>
                <a:latin typeface="Arial"/>
                <a:cs typeface="Arial"/>
              </a:rPr>
              <a:t>Scientific Staff (25)</a:t>
            </a:r>
            <a:endParaRPr lang="en-US" sz="2471" dirty="0">
              <a:latin typeface="Arial"/>
              <a:cs typeface="Arial"/>
            </a:endParaRPr>
          </a:p>
          <a:p>
            <a:pPr marL="632034" lvl="1" indent="-316049">
              <a:spcBef>
                <a:spcPts val="415"/>
              </a:spcBef>
              <a:buFont typeface="Arial" panose="020B0604020202020204" pitchFamily="34" charset="0"/>
              <a:buChar char="•"/>
            </a:pPr>
            <a:r>
              <a:rPr lang="en-US" sz="1941" dirty="0">
                <a:solidFill>
                  <a:srgbClr val="170A3F"/>
                </a:solidFill>
                <a:latin typeface="Arial"/>
                <a:cs typeface="Arial"/>
              </a:rPr>
              <a:t>50% User research as determined by an external review panel</a:t>
            </a:r>
          </a:p>
          <a:p>
            <a:pPr marL="632034" lvl="1" indent="-316049">
              <a:spcBef>
                <a:spcPts val="415"/>
              </a:spcBef>
              <a:buFont typeface="Arial" panose="020B0604020202020204" pitchFamily="34" charset="0"/>
              <a:buChar char="•"/>
            </a:pPr>
            <a:r>
              <a:rPr lang="en-US" sz="1941" dirty="0">
                <a:solidFill>
                  <a:srgbClr val="170A3F"/>
                </a:solidFill>
                <a:latin typeface="Arial"/>
                <a:cs typeface="Arial"/>
              </a:rPr>
              <a:t>50% internal research to maintain and develop expertise and capabilities accessible to users</a:t>
            </a:r>
          </a:p>
          <a:p>
            <a:pPr marL="632034" lvl="1" indent="-316049">
              <a:spcBef>
                <a:spcPts val="415"/>
              </a:spcBef>
              <a:buFont typeface="Arial" panose="020B0604020202020204" pitchFamily="34" charset="0"/>
              <a:buChar char="•"/>
            </a:pPr>
            <a:r>
              <a:rPr lang="en-US" sz="1941" dirty="0">
                <a:solidFill>
                  <a:srgbClr val="170A3F"/>
                </a:solidFill>
                <a:latin typeface="Arial"/>
                <a:cs typeface="Arial"/>
              </a:rPr>
              <a:t>PI status</a:t>
            </a:r>
          </a:p>
          <a:p>
            <a:pPr marL="316049" indent="-316049">
              <a:spcBef>
                <a:spcPts val="415"/>
              </a:spcBef>
              <a:buFont typeface="Arial" panose="020B0604020202020204" pitchFamily="34" charset="0"/>
              <a:buChar char="•"/>
            </a:pPr>
            <a:endParaRPr lang="en-US" sz="2471" b="1" dirty="0">
              <a:solidFill>
                <a:srgbClr val="170A3F"/>
              </a:solidFill>
              <a:latin typeface="Arial"/>
              <a:cs typeface="Arial"/>
            </a:endParaRPr>
          </a:p>
          <a:p>
            <a:pPr marL="316049" indent="-316049">
              <a:spcBef>
                <a:spcPts val="415"/>
              </a:spcBef>
              <a:buFont typeface="Arial" panose="020B0604020202020204" pitchFamily="34" charset="0"/>
              <a:buChar char="•"/>
            </a:pPr>
            <a:r>
              <a:rPr lang="en-US" sz="2471" b="1" dirty="0">
                <a:solidFill>
                  <a:srgbClr val="170A3F"/>
                </a:solidFill>
                <a:latin typeface="Arial"/>
                <a:cs typeface="Arial"/>
              </a:rPr>
              <a:t>Technical Staff (18)</a:t>
            </a:r>
          </a:p>
          <a:p>
            <a:pPr marL="632034" lvl="1" indent="-316049">
              <a:spcBef>
                <a:spcPts val="415"/>
              </a:spcBef>
              <a:buFont typeface="Arial" panose="020B0604020202020204" pitchFamily="34" charset="0"/>
              <a:buChar char="•"/>
            </a:pPr>
            <a:r>
              <a:rPr lang="en-US" sz="1941" dirty="0">
                <a:solidFill>
                  <a:srgbClr val="170A3F"/>
                </a:solidFill>
                <a:latin typeface="Arial"/>
                <a:cs typeface="Arial"/>
              </a:rPr>
              <a:t>Develop and maintain capabilities to support current and future user and staff research</a:t>
            </a:r>
          </a:p>
          <a:p>
            <a:pPr marL="632034" lvl="1" indent="-316049">
              <a:spcBef>
                <a:spcPts val="415"/>
              </a:spcBef>
              <a:buFont typeface="Arial" panose="020B0604020202020204" pitchFamily="34" charset="0"/>
              <a:buChar char="•"/>
            </a:pPr>
            <a:r>
              <a:rPr lang="en-US" sz="1941" dirty="0">
                <a:solidFill>
                  <a:srgbClr val="170A3F"/>
                </a:solidFill>
                <a:latin typeface="Arial"/>
                <a:cs typeface="Arial"/>
              </a:rPr>
              <a:t>Non-PI status</a:t>
            </a:r>
          </a:p>
          <a:p>
            <a:pPr marL="632034" lvl="1" indent="-316049">
              <a:spcBef>
                <a:spcPts val="415"/>
              </a:spcBef>
              <a:buFont typeface="Arial" panose="020B0604020202020204" pitchFamily="34" charset="0"/>
              <a:buChar char="•"/>
            </a:pPr>
            <a:endParaRPr lang="en-US" sz="2471" b="1" dirty="0">
              <a:solidFill>
                <a:srgbClr val="170A3F"/>
              </a:solidFill>
              <a:latin typeface="Arial"/>
              <a:cs typeface="Arial"/>
            </a:endParaRPr>
          </a:p>
        </p:txBody>
      </p:sp>
      <p:sp>
        <p:nvSpPr>
          <p:cNvPr id="6" name="Rectangle 5"/>
          <p:cNvSpPr/>
          <p:nvPr/>
        </p:nvSpPr>
        <p:spPr>
          <a:xfrm>
            <a:off x="1242304" y="5310085"/>
            <a:ext cx="6642059" cy="679376"/>
          </a:xfrm>
          <a:prstGeom prst="rect">
            <a:avLst/>
          </a:prstGeom>
          <a:solidFill>
            <a:schemeClr val="bg1"/>
          </a:solidFill>
          <a:ln w="19050" cmpd="sng">
            <a:solidFill>
              <a:schemeClr val="accent2"/>
            </a:solidFill>
          </a:ln>
        </p:spPr>
        <p:txBody>
          <a:bodyPr wrap="square" lIns="63206" tIns="31603" rIns="63206" bIns="31603">
            <a:spAutoFit/>
          </a:bodyPr>
          <a:lstStyle/>
          <a:p>
            <a:pPr algn="ctr">
              <a:spcBef>
                <a:spcPts val="415"/>
              </a:spcBef>
            </a:pPr>
            <a:r>
              <a:rPr lang="en-US" sz="2000" b="1" dirty="0">
                <a:solidFill>
                  <a:srgbClr val="170A3F"/>
                </a:solidFill>
              </a:rPr>
              <a:t>Staff are 100% committed to the mission of the Foundry and 100% supported by the Foundry</a:t>
            </a:r>
          </a:p>
        </p:txBody>
      </p:sp>
      <p:sp>
        <p:nvSpPr>
          <p:cNvPr id="2" name="Title 1">
            <a:extLst>
              <a:ext uri="{FF2B5EF4-FFF2-40B4-BE49-F238E27FC236}">
                <a16:creationId xmlns:a16="http://schemas.microsoft.com/office/drawing/2014/main" id="{557D6E16-640D-534A-B9F1-B3DFFA560850}"/>
              </a:ext>
            </a:extLst>
          </p:cNvPr>
          <p:cNvSpPr>
            <a:spLocks noGrp="1"/>
          </p:cNvSpPr>
          <p:nvPr>
            <p:ph type="title"/>
          </p:nvPr>
        </p:nvSpPr>
        <p:spPr>
          <a:xfrm>
            <a:off x="0" y="64543"/>
            <a:ext cx="9144000" cy="855765"/>
          </a:xfrm>
        </p:spPr>
        <p:txBody>
          <a:bodyPr/>
          <a:lstStyle/>
          <a:p>
            <a:r>
              <a:rPr lang="en-US" dirty="0"/>
              <a:t>50/50 Model at the Molecular Foundry</a:t>
            </a:r>
          </a:p>
        </p:txBody>
      </p:sp>
    </p:spTree>
    <p:extLst>
      <p:ext uri="{BB962C8B-B14F-4D97-AF65-F5344CB8AC3E}">
        <p14:creationId xmlns:p14="http://schemas.microsoft.com/office/powerpoint/2010/main" val="116730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0" y="70337"/>
            <a:ext cx="9144000" cy="855765"/>
          </a:xfrm>
          <a:prstGeom prst="rect">
            <a:avLst/>
          </a:prstGeom>
        </p:spPr>
        <p:txBody>
          <a:bodyPr/>
          <a:lstStyle>
            <a:lvl1pPr defTabSz="373887">
              <a:defRPr sz="3839"/>
            </a:lvl1pPr>
          </a:lstStyle>
          <a:p>
            <a:pPr lvl="0">
              <a:defRPr sz="1800">
                <a:solidFill>
                  <a:srgbClr val="000000"/>
                </a:solidFill>
              </a:defRPr>
            </a:pPr>
            <a:r>
              <a:rPr lang="en-US" sz="2800" b="1" dirty="0">
                <a:solidFill>
                  <a:schemeClr val="bg1"/>
                </a:solidFill>
                <a:latin typeface="+mn-lt"/>
              </a:rPr>
              <a:t>“What most impressed you [users</a:t>
            </a:r>
            <a:r>
              <a:rPr lang="en-US" sz="2800" dirty="0">
                <a:solidFill>
                  <a:schemeClr val="bg1"/>
                </a:solidFill>
                <a:latin typeface="+mn-lt"/>
              </a:rPr>
              <a:t>]</a:t>
            </a:r>
            <a:r>
              <a:rPr lang="en-US" sz="2800" b="1" dirty="0">
                <a:solidFill>
                  <a:schemeClr val="bg1"/>
                </a:solidFill>
                <a:latin typeface="+mn-lt"/>
              </a:rPr>
              <a:t> about the Foundry?”</a:t>
            </a:r>
            <a:endParaRPr sz="2800" b="1" dirty="0">
              <a:solidFill>
                <a:schemeClr val="bg1"/>
              </a:solidFill>
              <a:latin typeface="+mn-lt"/>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4734" y="1083367"/>
            <a:ext cx="6850704" cy="5128601"/>
          </a:xfrm>
          <a:prstGeom prst="rect">
            <a:avLst/>
          </a:prstGeom>
        </p:spPr>
      </p:pic>
    </p:spTree>
    <p:extLst>
      <p:ext uri="{BB962C8B-B14F-4D97-AF65-F5344CB8AC3E}">
        <p14:creationId xmlns:p14="http://schemas.microsoft.com/office/powerpoint/2010/main" val="3542982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565053" y="5075988"/>
            <a:ext cx="2033656" cy="1504032"/>
            <a:chOff x="18506263" y="-3103277"/>
            <a:chExt cx="2033656" cy="1504032"/>
          </a:xfrm>
        </p:grpSpPr>
        <p:pic>
          <p:nvPicPr>
            <p:cNvPr id="120" name="Picture 1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32335" y="-3103277"/>
              <a:ext cx="1407584" cy="1436101"/>
            </a:xfrm>
            <a:prstGeom prst="rect">
              <a:avLst/>
            </a:prstGeom>
          </p:spPr>
        </p:pic>
        <p:sp>
          <p:nvSpPr>
            <p:cNvPr id="119" name="Rectangle 118"/>
            <p:cNvSpPr/>
            <p:nvPr/>
          </p:nvSpPr>
          <p:spPr>
            <a:xfrm>
              <a:off x="18506263" y="-2107076"/>
              <a:ext cx="994694" cy="507831"/>
            </a:xfrm>
            <a:prstGeom prst="rect">
              <a:avLst/>
            </a:prstGeom>
          </p:spPr>
          <p:txBody>
            <a:bodyPr wrap="square">
              <a:spAutoFit/>
            </a:bodyPr>
            <a:lstStyle/>
            <a:p>
              <a:r>
                <a:rPr lang="en-US" sz="900" dirty="0"/>
                <a:t>E.S. Barnard, </a:t>
              </a:r>
              <a:r>
                <a:rPr lang="en-US" sz="900" i="1" dirty="0"/>
                <a:t>et al</a:t>
              </a:r>
              <a:r>
                <a:rPr lang="en-US" sz="900" dirty="0"/>
                <a:t>, </a:t>
              </a:r>
              <a:r>
                <a:rPr lang="en-US" sz="900" b="1" dirty="0"/>
                <a:t>Adv. Mater., </a:t>
              </a:r>
              <a:r>
                <a:rPr lang="en-US" sz="900" dirty="0"/>
                <a:t>(2016)</a:t>
              </a:r>
            </a:p>
          </p:txBody>
        </p:sp>
      </p:grpSp>
      <p:grpSp>
        <p:nvGrpSpPr>
          <p:cNvPr id="22" name="Group 21"/>
          <p:cNvGrpSpPr/>
          <p:nvPr/>
        </p:nvGrpSpPr>
        <p:grpSpPr>
          <a:xfrm>
            <a:off x="37822" y="2968645"/>
            <a:ext cx="1347551" cy="1874283"/>
            <a:chOff x="11242358" y="313134"/>
            <a:chExt cx="1347551" cy="1874283"/>
          </a:xfrm>
        </p:grpSpPr>
        <p:sp>
          <p:nvSpPr>
            <p:cNvPr id="81" name="Rectangle 80"/>
            <p:cNvSpPr/>
            <p:nvPr/>
          </p:nvSpPr>
          <p:spPr>
            <a:xfrm>
              <a:off x="11270058" y="1818085"/>
              <a:ext cx="1290183" cy="369332"/>
            </a:xfrm>
            <a:prstGeom prst="rect">
              <a:avLst/>
            </a:prstGeom>
            <a:noFill/>
          </p:spPr>
          <p:txBody>
            <a:bodyPr wrap="square">
              <a:spAutoFit/>
            </a:bodyPr>
            <a:lstStyle/>
            <a:p>
              <a:pPr>
                <a:spcBef>
                  <a:spcPts val="600"/>
                </a:spcBef>
              </a:pPr>
              <a:r>
                <a:rPr lang="en-US" sz="900" dirty="0"/>
                <a:t>K. Yao, </a:t>
              </a:r>
              <a:r>
                <a:rPr lang="en-US" sz="900" i="1" dirty="0"/>
                <a:t>et al</a:t>
              </a:r>
              <a:r>
                <a:rPr lang="en-US" sz="900" dirty="0"/>
                <a:t>, </a:t>
              </a:r>
              <a:r>
                <a:rPr lang="en-US" sz="900" b="1" dirty="0"/>
                <a:t>Phys. Rev. Lett. </a:t>
              </a:r>
              <a:r>
                <a:rPr lang="en-US" sz="900" dirty="0"/>
                <a:t>(2017)</a:t>
              </a:r>
            </a:p>
          </p:txBody>
        </p:sp>
        <p:pic>
          <p:nvPicPr>
            <p:cNvPr id="82" name="Picture 8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2358" y="313134"/>
              <a:ext cx="1347551" cy="1535337"/>
            </a:xfrm>
            <a:prstGeom prst="rect">
              <a:avLst/>
            </a:prstGeom>
          </p:spPr>
        </p:pic>
      </p:grpSp>
      <p:grpSp>
        <p:nvGrpSpPr>
          <p:cNvPr id="228" name="Group 227"/>
          <p:cNvGrpSpPr/>
          <p:nvPr/>
        </p:nvGrpSpPr>
        <p:grpSpPr>
          <a:xfrm>
            <a:off x="4789980" y="601667"/>
            <a:ext cx="1365859" cy="1598367"/>
            <a:chOff x="3715878" y="-2658341"/>
            <a:chExt cx="1365859" cy="1598367"/>
          </a:xfrm>
        </p:grpSpPr>
        <p:sp>
          <p:nvSpPr>
            <p:cNvPr id="112" name="TextBox 111"/>
            <p:cNvSpPr txBox="1"/>
            <p:nvPr/>
          </p:nvSpPr>
          <p:spPr>
            <a:xfrm>
              <a:off x="4079302" y="-1567805"/>
              <a:ext cx="1002435" cy="507831"/>
            </a:xfrm>
            <a:prstGeom prst="rect">
              <a:avLst/>
            </a:prstGeom>
            <a:noFill/>
          </p:spPr>
          <p:txBody>
            <a:bodyPr wrap="square" rtlCol="0">
              <a:spAutoFit/>
            </a:bodyPr>
            <a:lstStyle/>
            <a:p>
              <a:pPr algn="r"/>
              <a:r>
                <a:rPr lang="en-US" sz="900" dirty="0"/>
                <a:t>D. Zhang, </a:t>
              </a:r>
              <a:r>
                <a:rPr lang="en-US" sz="900" i="1" dirty="0"/>
                <a:t>et al</a:t>
              </a:r>
              <a:r>
                <a:rPr lang="en-US" sz="900" dirty="0"/>
                <a:t>, </a:t>
              </a:r>
              <a:r>
                <a:rPr lang="en-US" sz="900" b="1" dirty="0"/>
                <a:t>J. Am. Chem. Soc. </a:t>
              </a:r>
              <a:r>
                <a:rPr lang="en-US" sz="900" dirty="0"/>
                <a:t>(2016)</a:t>
              </a:r>
            </a:p>
          </p:txBody>
        </p:sp>
        <p:pic>
          <p:nvPicPr>
            <p:cNvPr id="113" name="Picture 112" descr="TOC_smaller size-0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5878" y="-2658341"/>
              <a:ext cx="1322767" cy="1119868"/>
            </a:xfrm>
            <a:prstGeom prst="rect">
              <a:avLst/>
            </a:prstGeom>
          </p:spPr>
        </p:pic>
      </p:grpSp>
      <p:grpSp>
        <p:nvGrpSpPr>
          <p:cNvPr id="29" name="Group 28"/>
          <p:cNvGrpSpPr/>
          <p:nvPr/>
        </p:nvGrpSpPr>
        <p:grpSpPr>
          <a:xfrm>
            <a:off x="1453814" y="3384037"/>
            <a:ext cx="1281409" cy="1409428"/>
            <a:chOff x="8297909" y="9598407"/>
            <a:chExt cx="1281409" cy="1409428"/>
          </a:xfrm>
        </p:grpSpPr>
        <p:pic>
          <p:nvPicPr>
            <p:cNvPr id="128" name="Picture 2" descr="C:\Users\suyude\Desktop\Research\proposal\Highlight slides for DOE_single NW PEC\figure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31458" y="9598407"/>
              <a:ext cx="1174305" cy="1053108"/>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p:cNvSpPr txBox="1"/>
            <p:nvPr/>
          </p:nvSpPr>
          <p:spPr>
            <a:xfrm>
              <a:off x="8297909" y="10638503"/>
              <a:ext cx="1281409" cy="369332"/>
            </a:xfrm>
            <a:prstGeom prst="rect">
              <a:avLst/>
            </a:prstGeom>
            <a:noFill/>
          </p:spPr>
          <p:txBody>
            <a:bodyPr wrap="square" rtlCol="0">
              <a:spAutoFit/>
            </a:bodyPr>
            <a:lstStyle/>
            <a:p>
              <a:r>
                <a:rPr lang="en-US" sz="900" dirty="0"/>
                <a:t>Y. Su, </a:t>
              </a:r>
              <a:r>
                <a:rPr lang="en-US" sz="900" i="1" dirty="0"/>
                <a:t>et al</a:t>
              </a:r>
              <a:r>
                <a:rPr lang="en-US" sz="900" dirty="0"/>
                <a:t>, </a:t>
              </a:r>
              <a:r>
                <a:rPr lang="en-US" sz="900" b="1" dirty="0"/>
                <a:t>Nature Nanotech. </a:t>
              </a:r>
              <a:r>
                <a:rPr lang="en-US" sz="900" dirty="0"/>
                <a:t>(2016)</a:t>
              </a:r>
            </a:p>
          </p:txBody>
        </p:sp>
      </p:grpSp>
      <p:grpSp>
        <p:nvGrpSpPr>
          <p:cNvPr id="31" name="Group 30"/>
          <p:cNvGrpSpPr/>
          <p:nvPr/>
        </p:nvGrpSpPr>
        <p:grpSpPr>
          <a:xfrm>
            <a:off x="6279110" y="653564"/>
            <a:ext cx="1244483" cy="1747338"/>
            <a:chOff x="3364029" y="10769580"/>
            <a:chExt cx="1244483" cy="1747338"/>
          </a:xfrm>
        </p:grpSpPr>
        <p:pic>
          <p:nvPicPr>
            <p:cNvPr id="132" name="Picture 131" descr="Screen Shot 2016-10-24 at 8.25.19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4029" y="10769580"/>
              <a:ext cx="1244483" cy="1253812"/>
            </a:xfrm>
            <a:prstGeom prst="rect">
              <a:avLst/>
            </a:prstGeom>
          </p:spPr>
        </p:pic>
        <p:sp>
          <p:nvSpPr>
            <p:cNvPr id="135" name="TextBox 134"/>
            <p:cNvSpPr txBox="1"/>
            <p:nvPr/>
          </p:nvSpPr>
          <p:spPr>
            <a:xfrm>
              <a:off x="3366465" y="12009087"/>
              <a:ext cx="1241415" cy="507831"/>
            </a:xfrm>
            <a:prstGeom prst="rect">
              <a:avLst/>
            </a:prstGeom>
            <a:noFill/>
          </p:spPr>
          <p:txBody>
            <a:bodyPr wrap="square" rtlCol="0">
              <a:spAutoFit/>
            </a:bodyPr>
            <a:lstStyle/>
            <a:p>
              <a:r>
                <a:rPr lang="en-US" sz="900" dirty="0"/>
                <a:t>N. Kornienko, </a:t>
              </a:r>
              <a:r>
                <a:rPr lang="en-US" sz="900" i="1" dirty="0"/>
                <a:t>et al</a:t>
              </a:r>
              <a:r>
                <a:rPr lang="en-US" sz="900" dirty="0"/>
                <a:t>, </a:t>
              </a:r>
              <a:r>
                <a:rPr lang="en-US" sz="900" b="1" dirty="0">
                  <a:solidFill>
                    <a:srgbClr val="000033"/>
                  </a:solidFill>
                </a:rPr>
                <a:t>Proc. Natl. Acad. Sci. USA</a:t>
              </a:r>
              <a:r>
                <a:rPr lang="en-US" sz="900" b="1" dirty="0"/>
                <a:t> </a:t>
              </a:r>
              <a:r>
                <a:rPr lang="en-US" sz="900" dirty="0"/>
                <a:t>(2016) </a:t>
              </a:r>
            </a:p>
          </p:txBody>
        </p:sp>
      </p:grpSp>
      <p:grpSp>
        <p:nvGrpSpPr>
          <p:cNvPr id="227" name="Group 226"/>
          <p:cNvGrpSpPr/>
          <p:nvPr/>
        </p:nvGrpSpPr>
        <p:grpSpPr>
          <a:xfrm>
            <a:off x="1560918" y="4819417"/>
            <a:ext cx="1578307" cy="1228126"/>
            <a:chOff x="-4292802" y="-3260931"/>
            <a:chExt cx="1578307" cy="1228126"/>
          </a:xfrm>
        </p:grpSpPr>
        <p:sp>
          <p:nvSpPr>
            <p:cNvPr id="148" name="TextBox 147"/>
            <p:cNvSpPr txBox="1"/>
            <p:nvPr/>
          </p:nvSpPr>
          <p:spPr>
            <a:xfrm>
              <a:off x="-4292802" y="-2402137"/>
              <a:ext cx="1578307" cy="369332"/>
            </a:xfrm>
            <a:prstGeom prst="rect">
              <a:avLst/>
            </a:prstGeom>
            <a:noFill/>
          </p:spPr>
          <p:txBody>
            <a:bodyPr wrap="square" rtlCol="0">
              <a:spAutoFit/>
            </a:bodyPr>
            <a:lstStyle/>
            <a:p>
              <a:pPr algn="ctr"/>
              <a:r>
                <a:rPr lang="en-US" sz="900" dirty="0"/>
                <a:t>Z. J. Wong, </a:t>
              </a:r>
              <a:r>
                <a:rPr lang="en-US" sz="900" i="1" dirty="0"/>
                <a:t>et al</a:t>
              </a:r>
              <a:r>
                <a:rPr lang="en-US" sz="900" dirty="0"/>
                <a:t>, </a:t>
              </a:r>
              <a:r>
                <a:rPr lang="en-US" sz="900" b="1" dirty="0"/>
                <a:t>Nature Photonics </a:t>
              </a:r>
              <a:r>
                <a:rPr lang="en-US" sz="900" dirty="0"/>
                <a:t>(2016)</a:t>
              </a:r>
            </a:p>
          </p:txBody>
        </p:sp>
        <p:pic>
          <p:nvPicPr>
            <p:cNvPr id="149"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60880" y="-3260931"/>
              <a:ext cx="1424085" cy="89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0" name="Group 229"/>
          <p:cNvGrpSpPr/>
          <p:nvPr/>
        </p:nvGrpSpPr>
        <p:grpSpPr>
          <a:xfrm>
            <a:off x="2860970" y="3521023"/>
            <a:ext cx="1150829" cy="1443754"/>
            <a:chOff x="-9060922" y="-1712014"/>
            <a:chExt cx="1150829" cy="1443754"/>
          </a:xfrm>
        </p:grpSpPr>
        <p:sp>
          <p:nvSpPr>
            <p:cNvPr id="150" name="TextBox 149"/>
            <p:cNvSpPr txBox="1"/>
            <p:nvPr/>
          </p:nvSpPr>
          <p:spPr>
            <a:xfrm>
              <a:off x="-9042006" y="-637592"/>
              <a:ext cx="1131913" cy="369332"/>
            </a:xfrm>
            <a:prstGeom prst="rect">
              <a:avLst/>
            </a:prstGeom>
            <a:noFill/>
          </p:spPr>
          <p:txBody>
            <a:bodyPr wrap="square" rtlCol="0">
              <a:spAutoFit/>
            </a:bodyPr>
            <a:lstStyle/>
            <a:p>
              <a:pPr algn="r"/>
              <a:r>
                <a:rPr lang="en-US" sz="900" dirty="0"/>
                <a:t>Y. Yu, </a:t>
              </a:r>
              <a:r>
                <a:rPr lang="en-US" sz="900" i="1" dirty="0"/>
                <a:t>et al</a:t>
              </a:r>
              <a:r>
                <a:rPr lang="en-US" sz="900" dirty="0"/>
                <a:t>, </a:t>
              </a:r>
              <a:r>
                <a:rPr lang="en-US" sz="900" b="1" dirty="0"/>
                <a:t>Nano Letters </a:t>
              </a:r>
              <a:r>
                <a:rPr lang="en-US" sz="900" dirty="0"/>
                <a:t>(2016)</a:t>
              </a:r>
            </a:p>
          </p:txBody>
        </p:sp>
        <p:pic>
          <p:nvPicPr>
            <p:cNvPr id="151" name="Picture 150" descr="Macintosh HD:Users:Yi:Desktop:Figures:Fig1:Fig1new.tif"/>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60922" y="-1712014"/>
              <a:ext cx="1150829" cy="1104622"/>
            </a:xfrm>
            <a:prstGeom prst="rect">
              <a:avLst/>
            </a:prstGeom>
            <a:noFill/>
            <a:ln>
              <a:noFill/>
            </a:ln>
          </p:spPr>
        </p:pic>
      </p:grpSp>
      <p:grpSp>
        <p:nvGrpSpPr>
          <p:cNvPr id="17" name="Group 16"/>
          <p:cNvGrpSpPr/>
          <p:nvPr/>
        </p:nvGrpSpPr>
        <p:grpSpPr>
          <a:xfrm>
            <a:off x="3241320" y="553435"/>
            <a:ext cx="1409558" cy="1437346"/>
            <a:chOff x="-9444471" y="1393497"/>
            <a:chExt cx="1409558" cy="1437346"/>
          </a:xfrm>
        </p:grpSpPr>
        <p:sp>
          <p:nvSpPr>
            <p:cNvPr id="152" name="TextBox 151"/>
            <p:cNvSpPr txBox="1"/>
            <p:nvPr/>
          </p:nvSpPr>
          <p:spPr>
            <a:xfrm>
              <a:off x="-9444471" y="2461511"/>
              <a:ext cx="1409558" cy="369332"/>
            </a:xfrm>
            <a:prstGeom prst="rect">
              <a:avLst/>
            </a:prstGeom>
            <a:noFill/>
          </p:spPr>
          <p:txBody>
            <a:bodyPr wrap="square" rtlCol="0">
              <a:spAutoFit/>
            </a:bodyPr>
            <a:lstStyle/>
            <a:p>
              <a:pPr algn="ctr"/>
              <a:r>
                <a:rPr lang="en-US" sz="900" dirty="0"/>
                <a:t>N. Kornienko, </a:t>
              </a:r>
              <a:r>
                <a:rPr lang="en-US" sz="900" i="1" dirty="0"/>
                <a:t>et al</a:t>
              </a:r>
              <a:r>
                <a:rPr lang="en-US" sz="900" dirty="0"/>
                <a:t>, </a:t>
              </a:r>
              <a:r>
                <a:rPr lang="en-US" sz="900" b="1" dirty="0"/>
                <a:t>ACS Nano </a:t>
              </a:r>
              <a:r>
                <a:rPr lang="en-US" sz="900" dirty="0"/>
                <a:t>(2016)</a:t>
              </a:r>
            </a:p>
          </p:txBody>
        </p:sp>
        <p:pic>
          <p:nvPicPr>
            <p:cNvPr id="153" name="Picture 152"/>
            <p:cNvPicPr/>
            <p:nvPr/>
          </p:nvPicPr>
          <p:blipFill>
            <a:blip r:embed="rId10" cstate="screen">
              <a:extLst>
                <a:ext uri="{BEBA8EAE-BF5A-486C-A8C5-ECC9F3942E4B}">
                  <a14:imgProps xmlns:a14="http://schemas.microsoft.com/office/drawing/2010/main">
                    <a14:imgLayer r:embed="rId11">
                      <a14:imgEffect>
                        <a14:brightnessContrast bright="15000"/>
                      </a14:imgEffect>
                    </a14:imgLayer>
                  </a14:imgProps>
                </a:ext>
                <a:ext uri="{28A0092B-C50C-407E-A947-70E740481C1C}">
                  <a14:useLocalDpi xmlns:a14="http://schemas.microsoft.com/office/drawing/2010/main"/>
                </a:ext>
              </a:extLst>
            </a:blip>
            <a:stretch>
              <a:fillRect/>
            </a:stretch>
          </p:blipFill>
          <p:spPr>
            <a:xfrm>
              <a:off x="-9378191" y="1393497"/>
              <a:ext cx="1343278" cy="1082866"/>
            </a:xfrm>
            <a:prstGeom prst="rect">
              <a:avLst/>
            </a:prstGeom>
          </p:spPr>
        </p:pic>
      </p:grpSp>
      <p:grpSp>
        <p:nvGrpSpPr>
          <p:cNvPr id="13" name="Group 12"/>
          <p:cNvGrpSpPr/>
          <p:nvPr/>
        </p:nvGrpSpPr>
        <p:grpSpPr>
          <a:xfrm>
            <a:off x="5898889" y="2412695"/>
            <a:ext cx="1376273" cy="1440449"/>
            <a:chOff x="-5869619" y="10387921"/>
            <a:chExt cx="1376273" cy="1440449"/>
          </a:xfrm>
        </p:grpSpPr>
        <p:sp>
          <p:nvSpPr>
            <p:cNvPr id="158" name="TextBox 157"/>
            <p:cNvSpPr txBox="1"/>
            <p:nvPr/>
          </p:nvSpPr>
          <p:spPr>
            <a:xfrm>
              <a:off x="-5854118" y="11459038"/>
              <a:ext cx="1360772" cy="369332"/>
            </a:xfrm>
            <a:prstGeom prst="rect">
              <a:avLst/>
            </a:prstGeom>
            <a:noFill/>
          </p:spPr>
          <p:txBody>
            <a:bodyPr wrap="square" rtlCol="0">
              <a:spAutoFit/>
            </a:bodyPr>
            <a:lstStyle/>
            <a:p>
              <a:pPr algn="ctr"/>
              <a:r>
                <a:rPr lang="en-US" sz="900" dirty="0"/>
                <a:t>A. </a:t>
              </a:r>
              <a:r>
                <a:rPr lang="en-US" sz="900" dirty="0" err="1"/>
                <a:t>Toor</a:t>
              </a:r>
              <a:r>
                <a:rPr lang="en-US" sz="900" dirty="0"/>
                <a:t>,</a:t>
              </a:r>
              <a:r>
                <a:rPr lang="en-US" sz="900" i="1" dirty="0"/>
                <a:t> et al</a:t>
              </a:r>
              <a:r>
                <a:rPr lang="en-US" sz="900" dirty="0"/>
                <a:t>, </a:t>
              </a:r>
              <a:r>
                <a:rPr lang="en-US" sz="900" b="1" dirty="0"/>
                <a:t>Nano Letters</a:t>
              </a:r>
              <a:r>
                <a:rPr lang="en-US" sz="900" b="1" i="1" dirty="0"/>
                <a:t> </a:t>
              </a:r>
              <a:r>
                <a:rPr lang="en-US" sz="900" i="1" dirty="0"/>
                <a:t>(</a:t>
              </a:r>
              <a:r>
                <a:rPr lang="en-US" sz="900" dirty="0"/>
                <a:t>2017)</a:t>
              </a:r>
            </a:p>
          </p:txBody>
        </p:sp>
        <p:pic>
          <p:nvPicPr>
            <p:cNvPr id="159" name="Picture 15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69619" y="10387921"/>
              <a:ext cx="1346231" cy="1103468"/>
            </a:xfrm>
            <a:prstGeom prst="rect">
              <a:avLst/>
            </a:prstGeom>
          </p:spPr>
        </p:pic>
      </p:grpSp>
      <p:grpSp>
        <p:nvGrpSpPr>
          <p:cNvPr id="8" name="Group 7"/>
          <p:cNvGrpSpPr/>
          <p:nvPr/>
        </p:nvGrpSpPr>
        <p:grpSpPr>
          <a:xfrm>
            <a:off x="6470333" y="5153590"/>
            <a:ext cx="2444526" cy="934997"/>
            <a:chOff x="-11040842" y="9888551"/>
            <a:chExt cx="2444526" cy="934997"/>
          </a:xfrm>
        </p:grpSpPr>
        <p:sp>
          <p:nvSpPr>
            <p:cNvPr id="160" name="Rectangle 159"/>
            <p:cNvSpPr/>
            <p:nvPr/>
          </p:nvSpPr>
          <p:spPr>
            <a:xfrm>
              <a:off x="-11040842" y="10454216"/>
              <a:ext cx="1455971" cy="369332"/>
            </a:xfrm>
            <a:prstGeom prst="rect">
              <a:avLst/>
            </a:prstGeom>
            <a:noFill/>
          </p:spPr>
          <p:txBody>
            <a:bodyPr wrap="square">
              <a:spAutoFit/>
            </a:bodyPr>
            <a:lstStyle/>
            <a:p>
              <a:r>
                <a:rPr lang="en-US" sz="900" dirty="0"/>
                <a:t>Q. Yan, </a:t>
              </a:r>
              <a:r>
                <a:rPr lang="en-US" sz="900" i="1" dirty="0"/>
                <a:t>et al</a:t>
              </a:r>
              <a:r>
                <a:rPr lang="en-US" sz="900" dirty="0"/>
                <a:t>, </a:t>
              </a:r>
              <a:r>
                <a:rPr lang="en-US" sz="900" b="1" dirty="0"/>
                <a:t>Proc Natl </a:t>
              </a:r>
              <a:r>
                <a:rPr lang="en-US" sz="900" b="1" dirty="0" err="1"/>
                <a:t>Acad</a:t>
              </a:r>
              <a:r>
                <a:rPr lang="en-US" sz="900" b="1" dirty="0"/>
                <a:t> </a:t>
              </a:r>
              <a:r>
                <a:rPr lang="en-US" sz="900" b="1" dirty="0" err="1"/>
                <a:t>Sci</a:t>
              </a:r>
              <a:r>
                <a:rPr lang="en-US" sz="900" b="1" dirty="0"/>
                <a:t> U S A. </a:t>
              </a:r>
              <a:r>
                <a:rPr lang="en-US" sz="900" dirty="0"/>
                <a:t>(2017)</a:t>
              </a:r>
            </a:p>
          </p:txBody>
        </p:sp>
        <p:pic>
          <p:nvPicPr>
            <p:cNvPr id="162" name="Picture 16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040842" y="9888551"/>
              <a:ext cx="2444526" cy="584394"/>
            </a:xfrm>
            <a:prstGeom prst="rect">
              <a:avLst/>
            </a:prstGeom>
          </p:spPr>
        </p:pic>
      </p:grpSp>
      <p:grpSp>
        <p:nvGrpSpPr>
          <p:cNvPr id="231" name="Group 230"/>
          <p:cNvGrpSpPr/>
          <p:nvPr/>
        </p:nvGrpSpPr>
        <p:grpSpPr>
          <a:xfrm>
            <a:off x="4046970" y="4167559"/>
            <a:ext cx="2175777" cy="1050924"/>
            <a:chOff x="-15238531" y="-3372849"/>
            <a:chExt cx="2175777" cy="1050924"/>
          </a:xfrm>
        </p:grpSpPr>
        <p:sp>
          <p:nvSpPr>
            <p:cNvPr id="163" name="TextBox 162"/>
            <p:cNvSpPr txBox="1"/>
            <p:nvPr/>
          </p:nvSpPr>
          <p:spPr>
            <a:xfrm>
              <a:off x="-14531066" y="-2881387"/>
              <a:ext cx="1033125" cy="507831"/>
            </a:xfrm>
            <a:prstGeom prst="rect">
              <a:avLst/>
            </a:prstGeom>
            <a:noFill/>
          </p:spPr>
          <p:txBody>
            <a:bodyPr wrap="square" rtlCol="0">
              <a:spAutoFit/>
            </a:bodyPr>
            <a:lstStyle/>
            <a:p>
              <a:r>
                <a:rPr lang="en-US" sz="900" dirty="0"/>
                <a:t>M. Lai, </a:t>
              </a:r>
              <a:r>
                <a:rPr lang="en-US" sz="900" i="1" dirty="0"/>
                <a:t>et al</a:t>
              </a:r>
              <a:r>
                <a:rPr lang="en-US" sz="900" dirty="0"/>
                <a:t>, </a:t>
              </a:r>
              <a:r>
                <a:rPr lang="en-US" sz="900" b="1" dirty="0"/>
                <a:t>Nano Res. </a:t>
              </a:r>
              <a:r>
                <a:rPr lang="en-US" sz="900" dirty="0"/>
                <a:t>(2017)</a:t>
              </a:r>
            </a:p>
          </p:txBody>
        </p:sp>
        <p:pic>
          <p:nvPicPr>
            <p:cNvPr id="164" name="Picture 16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238531" y="-3372849"/>
              <a:ext cx="2175777" cy="1050924"/>
            </a:xfrm>
            <a:prstGeom prst="rect">
              <a:avLst/>
            </a:prstGeom>
          </p:spPr>
        </p:pic>
      </p:grpSp>
      <p:grpSp>
        <p:nvGrpSpPr>
          <p:cNvPr id="3" name="Group 2"/>
          <p:cNvGrpSpPr/>
          <p:nvPr/>
        </p:nvGrpSpPr>
        <p:grpSpPr>
          <a:xfrm>
            <a:off x="-15995" y="4844676"/>
            <a:ext cx="2834072" cy="1683049"/>
            <a:chOff x="-17048977" y="6475430"/>
            <a:chExt cx="2834072" cy="1683049"/>
          </a:xfrm>
        </p:grpSpPr>
        <p:sp>
          <p:nvSpPr>
            <p:cNvPr id="167" name="Rectangle 166"/>
            <p:cNvSpPr/>
            <p:nvPr/>
          </p:nvSpPr>
          <p:spPr>
            <a:xfrm>
              <a:off x="-17048977" y="7599352"/>
              <a:ext cx="2834072" cy="559127"/>
            </a:xfrm>
            <a:prstGeom prst="rect">
              <a:avLst/>
            </a:prstGeom>
            <a:noFill/>
          </p:spPr>
          <p:txBody>
            <a:bodyPr wrap="square">
              <a:spAutoFit/>
            </a:bodyPr>
            <a:lstStyle/>
            <a:p>
              <a:pPr>
                <a:spcBef>
                  <a:spcPts val="200"/>
                </a:spcBef>
              </a:pPr>
              <a:r>
                <a:rPr lang="en-US" sz="900" dirty="0"/>
                <a:t>G. Calafiore, </a:t>
              </a:r>
              <a:r>
                <a:rPr lang="en-US" sz="900" i="1" dirty="0"/>
                <a:t>et al</a:t>
              </a:r>
              <a:r>
                <a:rPr lang="en-US" sz="900" dirty="0"/>
                <a:t>, </a:t>
              </a:r>
              <a:r>
                <a:rPr lang="en-US" sz="900" b="1" dirty="0"/>
                <a:t>Sci. Rep. </a:t>
              </a:r>
              <a:r>
                <a:rPr lang="en-US" sz="900" dirty="0"/>
                <a:t>(2017)</a:t>
              </a:r>
            </a:p>
            <a:p>
              <a:pPr>
                <a:spcBef>
                  <a:spcPts val="200"/>
                </a:spcBef>
              </a:pPr>
              <a:r>
                <a:rPr lang="en-US" sz="900" dirty="0"/>
                <a:t>G. Calafiore, </a:t>
              </a:r>
              <a:r>
                <a:rPr lang="en-US" sz="900" i="1" dirty="0"/>
                <a:t>et al</a:t>
              </a:r>
              <a:r>
                <a:rPr lang="en-US" sz="900" dirty="0"/>
                <a:t>, </a:t>
              </a:r>
              <a:r>
                <a:rPr lang="en-US" sz="900" b="1" dirty="0"/>
                <a:t>Nanotechnology </a:t>
              </a:r>
              <a:r>
                <a:rPr lang="en-US" sz="900" dirty="0"/>
                <a:t>(2016)</a:t>
              </a:r>
            </a:p>
            <a:p>
              <a:pPr>
                <a:spcBef>
                  <a:spcPts val="200"/>
                </a:spcBef>
              </a:pPr>
              <a:r>
                <a:rPr lang="en-US" sz="900" dirty="0"/>
                <a:t>A. </a:t>
              </a:r>
              <a:r>
                <a:rPr lang="en-US" sz="900" dirty="0" err="1"/>
                <a:t>Koshelev</a:t>
              </a:r>
              <a:r>
                <a:rPr lang="en-US" sz="900" dirty="0"/>
                <a:t>, </a:t>
              </a:r>
              <a:r>
                <a:rPr lang="en-US" sz="900" i="1" dirty="0"/>
                <a:t>et al</a:t>
              </a:r>
              <a:r>
                <a:rPr lang="en-US" sz="900" dirty="0"/>
                <a:t>, </a:t>
              </a:r>
              <a:r>
                <a:rPr lang="en-US" sz="900" b="1" dirty="0"/>
                <a:t>Opt Lett. </a:t>
              </a:r>
              <a:r>
                <a:rPr lang="en-US" sz="900" dirty="0"/>
                <a:t>(2016)</a:t>
              </a:r>
            </a:p>
          </p:txBody>
        </p:sp>
        <p:pic>
          <p:nvPicPr>
            <p:cNvPr id="171" name="Picture 170"/>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6863531" y="6475430"/>
              <a:ext cx="1409154" cy="1097970"/>
            </a:xfrm>
            <a:prstGeom prst="rect">
              <a:avLst/>
            </a:prstGeom>
          </p:spPr>
        </p:pic>
      </p:grpSp>
      <p:grpSp>
        <p:nvGrpSpPr>
          <p:cNvPr id="226" name="Group 225"/>
          <p:cNvGrpSpPr/>
          <p:nvPr/>
        </p:nvGrpSpPr>
        <p:grpSpPr>
          <a:xfrm>
            <a:off x="-18588" y="1954359"/>
            <a:ext cx="2401392" cy="1061482"/>
            <a:chOff x="22458521" y="-1934232"/>
            <a:chExt cx="2401392" cy="1061482"/>
          </a:xfrm>
        </p:grpSpPr>
        <p:sp>
          <p:nvSpPr>
            <p:cNvPr id="173" name="Rectangle 172"/>
            <p:cNvSpPr/>
            <p:nvPr/>
          </p:nvSpPr>
          <p:spPr>
            <a:xfrm>
              <a:off x="22458521" y="-1242082"/>
              <a:ext cx="2401392" cy="369332"/>
            </a:xfrm>
            <a:prstGeom prst="rect">
              <a:avLst/>
            </a:prstGeom>
            <a:noFill/>
          </p:spPr>
          <p:txBody>
            <a:bodyPr wrap="square">
              <a:spAutoFit/>
            </a:bodyPr>
            <a:lstStyle/>
            <a:p>
              <a:r>
                <a:rPr lang="en-US" sz="900" dirty="0"/>
                <a:t>H. Wang, </a:t>
              </a:r>
              <a:r>
                <a:rPr lang="en-US" sz="900" i="1" dirty="0"/>
                <a:t>et al</a:t>
              </a:r>
              <a:r>
                <a:rPr lang="en-US" sz="900" dirty="0"/>
                <a:t>, </a:t>
              </a:r>
              <a:r>
                <a:rPr lang="en-US" sz="900" b="1" dirty="0" err="1"/>
                <a:t>Angew</a:t>
              </a:r>
              <a:r>
                <a:rPr lang="en-US" sz="900" b="1" dirty="0"/>
                <a:t>. Chem. </a:t>
              </a:r>
              <a:r>
                <a:rPr lang="en-US" sz="900" dirty="0"/>
                <a:t>(2017)</a:t>
              </a:r>
            </a:p>
            <a:p>
              <a:r>
                <a:rPr lang="en-US" sz="900" dirty="0"/>
                <a:t>B. Gao, </a:t>
              </a:r>
              <a:r>
                <a:rPr lang="en-US" sz="900" i="1" dirty="0"/>
                <a:t>et al</a:t>
              </a:r>
              <a:r>
                <a:rPr lang="en-US" sz="900" dirty="0"/>
                <a:t>, </a:t>
              </a:r>
              <a:r>
                <a:rPr lang="en-US" sz="900" b="1" dirty="0"/>
                <a:t>Nat. Chem. </a:t>
              </a:r>
              <a:r>
                <a:rPr lang="en-US" sz="900" dirty="0"/>
                <a:t>(2017) </a:t>
              </a:r>
            </a:p>
          </p:txBody>
        </p:sp>
        <p:pic>
          <p:nvPicPr>
            <p:cNvPr id="175" name="Picture 174"/>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2535157" y="-1934232"/>
              <a:ext cx="1988866" cy="698621"/>
            </a:xfrm>
            <a:prstGeom prst="rect">
              <a:avLst/>
            </a:prstGeom>
          </p:spPr>
        </p:pic>
      </p:grpSp>
      <p:grpSp>
        <p:nvGrpSpPr>
          <p:cNvPr id="225" name="Group 224"/>
          <p:cNvGrpSpPr/>
          <p:nvPr/>
        </p:nvGrpSpPr>
        <p:grpSpPr>
          <a:xfrm>
            <a:off x="3460503" y="2004011"/>
            <a:ext cx="1674355" cy="1450272"/>
            <a:chOff x="20831571" y="12243589"/>
            <a:chExt cx="1674355" cy="1450272"/>
          </a:xfrm>
        </p:grpSpPr>
        <p:pic>
          <p:nvPicPr>
            <p:cNvPr id="198" name="Picture 19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0885194" y="12243589"/>
              <a:ext cx="1620732" cy="863261"/>
            </a:xfrm>
            <a:prstGeom prst="rect">
              <a:avLst/>
            </a:prstGeom>
          </p:spPr>
        </p:pic>
        <p:sp>
          <p:nvSpPr>
            <p:cNvPr id="197" name="TextBox 196"/>
            <p:cNvSpPr txBox="1"/>
            <p:nvPr/>
          </p:nvSpPr>
          <p:spPr>
            <a:xfrm>
              <a:off x="20831571" y="13047530"/>
              <a:ext cx="935701" cy="646331"/>
            </a:xfrm>
            <a:prstGeom prst="rect">
              <a:avLst/>
            </a:prstGeom>
            <a:noFill/>
          </p:spPr>
          <p:txBody>
            <a:bodyPr wrap="square" rtlCol="0">
              <a:spAutoFit/>
            </a:bodyPr>
            <a:lstStyle/>
            <a:p>
              <a:r>
                <a:rPr lang="en-US" sz="900" dirty="0"/>
                <a:t>L. Dou, </a:t>
              </a:r>
              <a:r>
                <a:rPr lang="en-US" sz="900" i="1" dirty="0"/>
                <a:t>et al</a:t>
              </a:r>
              <a:r>
                <a:rPr lang="en-US" sz="900" dirty="0"/>
                <a:t>, </a:t>
              </a:r>
              <a:r>
                <a:rPr lang="en-US" sz="900" b="1" dirty="0">
                  <a:solidFill>
                    <a:srgbClr val="000033"/>
                  </a:solidFill>
                </a:rPr>
                <a:t>Proc. Natl. Acad. Sci. USA</a:t>
              </a:r>
              <a:r>
                <a:rPr lang="en-US" sz="900" dirty="0"/>
                <a:t> (2017)</a:t>
              </a:r>
            </a:p>
          </p:txBody>
        </p:sp>
      </p:grpSp>
      <p:grpSp>
        <p:nvGrpSpPr>
          <p:cNvPr id="6" name="Group 5"/>
          <p:cNvGrpSpPr/>
          <p:nvPr/>
        </p:nvGrpSpPr>
        <p:grpSpPr>
          <a:xfrm>
            <a:off x="1814913" y="521617"/>
            <a:ext cx="1304828" cy="1375734"/>
            <a:chOff x="-1652763" y="7223116"/>
            <a:chExt cx="1304828" cy="1375734"/>
          </a:xfrm>
        </p:grpSpPr>
        <p:sp>
          <p:nvSpPr>
            <p:cNvPr id="137" name="TextBox 8"/>
            <p:cNvSpPr txBox="1">
              <a:spLocks noChangeArrowheads="1"/>
            </p:cNvSpPr>
            <p:nvPr/>
          </p:nvSpPr>
          <p:spPr bwMode="auto">
            <a:xfrm>
              <a:off x="-1564303" y="8229518"/>
              <a:ext cx="1216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900" dirty="0">
                  <a:latin typeface="+mn-lt"/>
                </a:rPr>
                <a:t>Z. </a:t>
              </a:r>
              <a:r>
                <a:rPr lang="en-US" altLang="en-US" sz="900" dirty="0" err="1">
                  <a:latin typeface="+mn-lt"/>
                </a:rPr>
                <a:t>Niu</a:t>
              </a:r>
              <a:r>
                <a:rPr lang="en-US" altLang="en-US" sz="900" dirty="0">
                  <a:latin typeface="+mn-lt"/>
                </a:rPr>
                <a:t>, </a:t>
              </a:r>
              <a:r>
                <a:rPr lang="en-US" sz="900" i="1" dirty="0">
                  <a:latin typeface="+mn-lt"/>
                </a:rPr>
                <a:t>et al</a:t>
              </a:r>
              <a:r>
                <a:rPr lang="en-US" sz="900" dirty="0">
                  <a:latin typeface="+mn-lt"/>
                </a:rPr>
                <a:t>, </a:t>
              </a:r>
            </a:p>
            <a:p>
              <a:r>
                <a:rPr lang="en-US" altLang="en-US" sz="900" b="1" dirty="0">
                  <a:latin typeface="+mn-lt"/>
                </a:rPr>
                <a:t>Nat. Mater. </a:t>
              </a:r>
              <a:r>
                <a:rPr lang="en-US" altLang="en-US" sz="900" dirty="0">
                  <a:latin typeface="+mn-lt"/>
                </a:rPr>
                <a:t>(2016)</a:t>
              </a:r>
            </a:p>
          </p:txBody>
        </p:sp>
        <p:grpSp>
          <p:nvGrpSpPr>
            <p:cNvPr id="5" name="Group 4"/>
            <p:cNvGrpSpPr/>
            <p:nvPr/>
          </p:nvGrpSpPr>
          <p:grpSpPr>
            <a:xfrm>
              <a:off x="-1652763" y="7223116"/>
              <a:ext cx="1214067" cy="1010812"/>
              <a:chOff x="-1652763" y="7223116"/>
              <a:chExt cx="1214067" cy="1010812"/>
            </a:xfrm>
          </p:grpSpPr>
          <p:pic>
            <p:nvPicPr>
              <p:cNvPr id="145" name="Picture 10"/>
              <p:cNvPicPr>
                <a:picLocks noChangeAspect="1"/>
              </p:cNvPicPr>
              <p:nvPr/>
            </p:nvPicPr>
            <p:blipFill>
              <a:blip r:embed="rId18" cstate="screen">
                <a:extLst>
                  <a:ext uri="{28A0092B-C50C-407E-A947-70E740481C1C}">
                    <a14:useLocalDpi xmlns:a14="http://schemas.microsoft.com/office/drawing/2010/main"/>
                  </a:ext>
                </a:extLst>
              </a:blip>
              <a:srcRect t="-6"/>
              <a:stretch>
                <a:fillRect/>
              </a:stretch>
            </p:blipFill>
            <p:spPr bwMode="auto">
              <a:xfrm>
                <a:off x="-1635417" y="7223116"/>
                <a:ext cx="1196721" cy="50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652763" y="7410235"/>
                <a:ext cx="1205393" cy="823693"/>
                <a:chOff x="-1652763" y="7410235"/>
                <a:chExt cx="1205393" cy="823693"/>
              </a:xfrm>
            </p:grpSpPr>
            <p:pic>
              <p:nvPicPr>
                <p:cNvPr id="141" name="Picture 15"/>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644089" y="7716012"/>
                  <a:ext cx="1196719" cy="51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41"/>
                <p:cNvSpPr/>
                <p:nvPr/>
              </p:nvSpPr>
              <p:spPr bwMode="auto">
                <a:xfrm>
                  <a:off x="-1652763" y="7410235"/>
                  <a:ext cx="63837" cy="63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solidFill>
                      <a:schemeClr val="tx1"/>
                    </a:solidFill>
                  </a:endParaRPr>
                </a:p>
              </p:txBody>
            </p:sp>
            <p:sp>
              <p:nvSpPr>
                <p:cNvPr id="143" name="Rectangle 142"/>
                <p:cNvSpPr/>
                <p:nvPr/>
              </p:nvSpPr>
              <p:spPr bwMode="auto">
                <a:xfrm>
                  <a:off x="-1652763" y="7815271"/>
                  <a:ext cx="63837" cy="63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solidFill>
                      <a:schemeClr val="tx1"/>
                    </a:solidFill>
                  </a:endParaRPr>
                </a:p>
              </p:txBody>
            </p:sp>
          </p:grpSp>
        </p:grpSp>
      </p:grpSp>
      <p:grpSp>
        <p:nvGrpSpPr>
          <p:cNvPr id="16" name="Group 15"/>
          <p:cNvGrpSpPr/>
          <p:nvPr/>
        </p:nvGrpSpPr>
        <p:grpSpPr>
          <a:xfrm>
            <a:off x="2042192" y="2042544"/>
            <a:ext cx="1312066" cy="1480544"/>
            <a:chOff x="-1344147" y="10107071"/>
            <a:chExt cx="1312066" cy="1480544"/>
          </a:xfrm>
        </p:grpSpPr>
        <p:sp>
          <p:nvSpPr>
            <p:cNvPr id="154" name="Rectangle 153"/>
            <p:cNvSpPr/>
            <p:nvPr/>
          </p:nvSpPr>
          <p:spPr>
            <a:xfrm>
              <a:off x="-1344147" y="11218283"/>
              <a:ext cx="1308497" cy="369332"/>
            </a:xfrm>
            <a:prstGeom prst="rect">
              <a:avLst/>
            </a:prstGeom>
            <a:noFill/>
          </p:spPr>
          <p:txBody>
            <a:bodyPr wrap="square">
              <a:spAutoFit/>
            </a:bodyPr>
            <a:lstStyle/>
            <a:p>
              <a:pPr algn="r"/>
              <a:r>
                <a:rPr lang="en-US" sz="900" dirty="0"/>
                <a:t>S. Lee, </a:t>
              </a:r>
              <a:r>
                <a:rPr lang="en-US" sz="900" i="1" dirty="0"/>
                <a:t>et al</a:t>
              </a:r>
              <a:r>
                <a:rPr lang="en-US" sz="900" dirty="0"/>
                <a:t>, </a:t>
              </a:r>
              <a:r>
                <a:rPr lang="fr-FR" sz="900" b="1" dirty="0"/>
                <a:t>Science </a:t>
              </a:r>
              <a:r>
                <a:rPr lang="fr-FR" sz="900" dirty="0"/>
                <a:t>(2017)</a:t>
              </a:r>
              <a:endParaRPr lang="en-US" sz="900" dirty="0"/>
            </a:p>
          </p:txBody>
        </p:sp>
        <p:pic>
          <p:nvPicPr>
            <p:cNvPr id="155" name="Picture 15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344147" y="10107071"/>
              <a:ext cx="1312066" cy="1155370"/>
            </a:xfrm>
            <a:prstGeom prst="rect">
              <a:avLst/>
            </a:prstGeom>
          </p:spPr>
        </p:pic>
      </p:grpSp>
      <p:grpSp>
        <p:nvGrpSpPr>
          <p:cNvPr id="77" name="Group 76"/>
          <p:cNvGrpSpPr/>
          <p:nvPr/>
        </p:nvGrpSpPr>
        <p:grpSpPr>
          <a:xfrm>
            <a:off x="4636873" y="5314121"/>
            <a:ext cx="1772878" cy="1257050"/>
            <a:chOff x="-9734311" y="5387202"/>
            <a:chExt cx="1772878" cy="1257050"/>
          </a:xfrm>
        </p:grpSpPr>
        <p:pic>
          <p:nvPicPr>
            <p:cNvPr id="78" name="Picture 77"/>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9649483" y="5387202"/>
              <a:ext cx="1559846" cy="1031408"/>
            </a:xfrm>
            <a:prstGeom prst="rect">
              <a:avLst/>
            </a:prstGeom>
          </p:spPr>
        </p:pic>
        <p:sp>
          <p:nvSpPr>
            <p:cNvPr id="79" name="Rectangle 78"/>
            <p:cNvSpPr/>
            <p:nvPr/>
          </p:nvSpPr>
          <p:spPr>
            <a:xfrm>
              <a:off x="-9734311" y="6413420"/>
              <a:ext cx="1772878" cy="230832"/>
            </a:xfrm>
            <a:prstGeom prst="rect">
              <a:avLst/>
            </a:prstGeom>
            <a:noFill/>
          </p:spPr>
          <p:txBody>
            <a:bodyPr wrap="square">
              <a:spAutoFit/>
            </a:bodyPr>
            <a:lstStyle/>
            <a:p>
              <a:r>
                <a:rPr lang="en-US" sz="900" dirty="0"/>
                <a:t> Y. Yang, </a:t>
              </a:r>
              <a:r>
                <a:rPr lang="en-US" sz="900" i="1" dirty="0"/>
                <a:t>et al</a:t>
              </a:r>
              <a:r>
                <a:rPr lang="en-US" sz="900" dirty="0"/>
                <a:t>, </a:t>
              </a:r>
              <a:r>
                <a:rPr lang="fr-FR" sz="900" b="1" dirty="0"/>
                <a:t>Nature </a:t>
              </a:r>
              <a:r>
                <a:rPr lang="fr-FR" sz="900" dirty="0"/>
                <a:t>(2017)</a:t>
              </a:r>
              <a:endParaRPr lang="en-US" sz="900" dirty="0"/>
            </a:p>
          </p:txBody>
        </p:sp>
      </p:grpSp>
      <p:sp>
        <p:nvSpPr>
          <p:cNvPr id="83" name="Title 11"/>
          <p:cNvSpPr txBox="1">
            <a:spLocks/>
          </p:cNvSpPr>
          <p:nvPr/>
        </p:nvSpPr>
        <p:spPr>
          <a:xfrm>
            <a:off x="79403" y="569908"/>
            <a:ext cx="1613437" cy="1334720"/>
          </a:xfrm>
          <a:prstGeom prst="rect">
            <a:avLst/>
          </a:prstGeom>
          <a:solidFill>
            <a:schemeClr val="bg1"/>
          </a:solidFill>
          <a:ln>
            <a:solidFill>
              <a:schemeClr val="tx1"/>
            </a:solidFill>
          </a:ln>
        </p:spPr>
        <p:txBody>
          <a:bodyPr vert="horz" lIns="91440" tIns="91440" rIns="91440" bIns="91440" rtlCol="0" anchor="t">
            <a:noAutofit/>
          </a:bodyPr>
          <a:lstStyle>
            <a:lvl1pPr algn="l" defTabSz="914400" rtl="0" eaLnBrk="1" latinLnBrk="0" hangingPunct="1">
              <a:lnSpc>
                <a:spcPct val="85000"/>
              </a:lnSpc>
              <a:spcBef>
                <a:spcPct val="0"/>
              </a:spcBef>
              <a:buNone/>
              <a:defRPr sz="3600" kern="1200">
                <a:solidFill>
                  <a:schemeClr val="tx2"/>
                </a:solidFill>
                <a:latin typeface="+mj-lt"/>
                <a:ea typeface="+mj-ea"/>
                <a:cs typeface="Myriad Pro"/>
              </a:defRPr>
            </a:lvl1pPr>
          </a:lstStyle>
          <a:p>
            <a:pPr>
              <a:lnSpc>
                <a:spcPct val="100000"/>
              </a:lnSpc>
              <a:spcBef>
                <a:spcPts val="200"/>
              </a:spcBef>
            </a:pPr>
            <a:r>
              <a:rPr lang="en-US" sz="1400" b="1" u="sng" dirty="0"/>
              <a:t>FY 2017</a:t>
            </a:r>
          </a:p>
          <a:p>
            <a:pPr>
              <a:lnSpc>
                <a:spcPct val="100000"/>
              </a:lnSpc>
              <a:spcBef>
                <a:spcPts val="200"/>
              </a:spcBef>
            </a:pPr>
            <a:r>
              <a:rPr lang="en-US" sz="1400" dirty="0"/>
              <a:t>Budget: $28.2M</a:t>
            </a:r>
          </a:p>
          <a:p>
            <a:pPr>
              <a:lnSpc>
                <a:spcPct val="100000"/>
              </a:lnSpc>
              <a:spcBef>
                <a:spcPts val="200"/>
              </a:spcBef>
            </a:pPr>
            <a:r>
              <a:rPr lang="en-US" sz="1400" dirty="0"/>
              <a:t>Publications: 355 </a:t>
            </a:r>
          </a:p>
          <a:p>
            <a:pPr>
              <a:lnSpc>
                <a:spcPct val="100000"/>
              </a:lnSpc>
              <a:spcBef>
                <a:spcPts val="200"/>
              </a:spcBef>
            </a:pPr>
            <a:r>
              <a:rPr lang="en-US" sz="1400" dirty="0"/>
              <a:t>Users: 866</a:t>
            </a:r>
          </a:p>
          <a:p>
            <a:pPr>
              <a:lnSpc>
                <a:spcPct val="100000"/>
              </a:lnSpc>
              <a:spcBef>
                <a:spcPts val="200"/>
              </a:spcBef>
            </a:pPr>
            <a:r>
              <a:rPr lang="en-US" sz="1400" dirty="0"/>
              <a:t>Proposals: 617 </a:t>
            </a:r>
          </a:p>
          <a:p>
            <a:pPr>
              <a:lnSpc>
                <a:spcPct val="100000"/>
              </a:lnSpc>
              <a:spcBef>
                <a:spcPts val="200"/>
              </a:spcBef>
            </a:pPr>
            <a:endParaRPr lang="en-US" sz="1600" b="1" dirty="0"/>
          </a:p>
          <a:p>
            <a:pPr>
              <a:lnSpc>
                <a:spcPct val="100000"/>
              </a:lnSpc>
              <a:spcBef>
                <a:spcPts val="200"/>
              </a:spcBef>
            </a:pPr>
            <a:endParaRPr lang="en-US" sz="1600" b="1" dirty="0"/>
          </a:p>
        </p:txBody>
      </p:sp>
      <p:grpSp>
        <p:nvGrpSpPr>
          <p:cNvPr id="7" name="Group 6"/>
          <p:cNvGrpSpPr/>
          <p:nvPr/>
        </p:nvGrpSpPr>
        <p:grpSpPr>
          <a:xfrm>
            <a:off x="6157903" y="3862408"/>
            <a:ext cx="1656410" cy="1334130"/>
            <a:chOff x="-2899021" y="443045"/>
            <a:chExt cx="1656410" cy="1334130"/>
          </a:xfrm>
        </p:grpSpPr>
        <p:pic>
          <p:nvPicPr>
            <p:cNvPr id="74" name="Picture 7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822556" y="443045"/>
              <a:ext cx="1316974" cy="1007381"/>
            </a:xfrm>
            <a:prstGeom prst="rect">
              <a:avLst/>
            </a:prstGeom>
          </p:spPr>
        </p:pic>
        <p:sp>
          <p:nvSpPr>
            <p:cNvPr id="75" name="Rectangle 74"/>
            <p:cNvSpPr/>
            <p:nvPr/>
          </p:nvSpPr>
          <p:spPr>
            <a:xfrm>
              <a:off x="-2899021" y="1407843"/>
              <a:ext cx="1656410" cy="369332"/>
            </a:xfrm>
            <a:prstGeom prst="rect">
              <a:avLst/>
            </a:prstGeom>
            <a:noFill/>
          </p:spPr>
          <p:txBody>
            <a:bodyPr wrap="square">
              <a:spAutoFit/>
            </a:bodyPr>
            <a:lstStyle/>
            <a:p>
              <a:pPr>
                <a:spcBef>
                  <a:spcPts val="600"/>
                </a:spcBef>
              </a:pPr>
              <a:r>
                <a:rPr lang="en-US" sz="900" dirty="0"/>
                <a:t>T. Fukushima, </a:t>
              </a:r>
              <a:r>
                <a:rPr lang="en-US" sz="900" i="1" dirty="0"/>
                <a:t>et al</a:t>
              </a:r>
              <a:r>
                <a:rPr lang="en-US" sz="900" dirty="0"/>
                <a:t>, </a:t>
              </a:r>
              <a:r>
                <a:rPr lang="en-US" sz="900" b="1" dirty="0"/>
                <a:t>J. Am. Chem. Soc. </a:t>
              </a:r>
              <a:r>
                <a:rPr lang="en-US" sz="900" dirty="0"/>
                <a:t>(2017)</a:t>
              </a:r>
            </a:p>
          </p:txBody>
        </p:sp>
      </p:grpSp>
      <p:grpSp>
        <p:nvGrpSpPr>
          <p:cNvPr id="4" name="Group 3"/>
          <p:cNvGrpSpPr/>
          <p:nvPr/>
        </p:nvGrpSpPr>
        <p:grpSpPr>
          <a:xfrm>
            <a:off x="7310792" y="-7681"/>
            <a:ext cx="1885191" cy="1473928"/>
            <a:chOff x="-3988033" y="4064001"/>
            <a:chExt cx="1885191" cy="1473928"/>
          </a:xfrm>
        </p:grpSpPr>
        <p:pic>
          <p:nvPicPr>
            <p:cNvPr id="76" name="Picture 75"/>
            <p:cNvPicPr>
              <a:picLocks noChangeAspect="1"/>
            </p:cNvPicPr>
            <p:nvPr/>
          </p:nvPicPr>
          <p:blipFill rotWithShape="1">
            <a:blip r:embed="rId23" cstate="screen">
              <a:extLst>
                <a:ext uri="{28A0092B-C50C-407E-A947-70E740481C1C}">
                  <a14:useLocalDpi xmlns:a14="http://schemas.microsoft.com/office/drawing/2010/main"/>
                </a:ext>
              </a:extLst>
            </a:blip>
            <a:srcRect l="5489" t="40462" b="17822"/>
            <a:stretch/>
          </p:blipFill>
          <p:spPr>
            <a:xfrm>
              <a:off x="-3616491" y="4712256"/>
              <a:ext cx="1396337" cy="637392"/>
            </a:xfrm>
            <a:prstGeom prst="rect">
              <a:avLst/>
            </a:prstGeom>
          </p:spPr>
        </p:pic>
        <p:grpSp>
          <p:nvGrpSpPr>
            <p:cNvPr id="80" name="Group 79"/>
            <p:cNvGrpSpPr/>
            <p:nvPr/>
          </p:nvGrpSpPr>
          <p:grpSpPr>
            <a:xfrm>
              <a:off x="-3616491" y="4064001"/>
              <a:ext cx="1396337" cy="700451"/>
              <a:chOff x="228601" y="823830"/>
              <a:chExt cx="3503425" cy="1757438"/>
            </a:xfrm>
          </p:grpSpPr>
          <p:pic>
            <p:nvPicPr>
              <p:cNvPr id="84" name="Picture 83"/>
              <p:cNvPicPr>
                <a:picLocks noChangeAspect="1"/>
              </p:cNvPicPr>
              <p:nvPr/>
            </p:nvPicPr>
            <p:blipFill rotWithShape="1">
              <a:blip r:embed="rId24" cstate="screen">
                <a:extLst>
                  <a:ext uri="{28A0092B-C50C-407E-A947-70E740481C1C}">
                    <a14:useLocalDpi xmlns:a14="http://schemas.microsoft.com/office/drawing/2010/main"/>
                  </a:ext>
                </a:extLst>
              </a:blip>
              <a:srcRect l="5539" r="1128" b="34353"/>
              <a:stretch/>
            </p:blipFill>
            <p:spPr>
              <a:xfrm>
                <a:off x="228601" y="938963"/>
                <a:ext cx="3503425" cy="1642305"/>
              </a:xfrm>
              <a:prstGeom prst="rect">
                <a:avLst/>
              </a:prstGeom>
            </p:spPr>
          </p:pic>
          <p:sp>
            <p:nvSpPr>
              <p:cNvPr id="87" name="Rectangle 86"/>
              <p:cNvSpPr/>
              <p:nvPr/>
            </p:nvSpPr>
            <p:spPr>
              <a:xfrm>
                <a:off x="2027984" y="823830"/>
                <a:ext cx="181816" cy="24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p:cNvSpPr txBox="1"/>
            <p:nvPr/>
          </p:nvSpPr>
          <p:spPr>
            <a:xfrm>
              <a:off x="-3988033" y="5307097"/>
              <a:ext cx="1885191" cy="230832"/>
            </a:xfrm>
            <a:prstGeom prst="rect">
              <a:avLst/>
            </a:prstGeom>
            <a:noFill/>
          </p:spPr>
          <p:txBody>
            <a:bodyPr wrap="square" rtlCol="0">
              <a:spAutoFit/>
            </a:bodyPr>
            <a:lstStyle/>
            <a:p>
              <a:r>
                <a:rPr lang="en-US" sz="900" dirty="0"/>
                <a:t>P. Cao, </a:t>
              </a:r>
              <a:r>
                <a:rPr lang="en-US" sz="900" i="1" dirty="0"/>
                <a:t>et al</a:t>
              </a:r>
              <a:r>
                <a:rPr lang="en-US" sz="900" dirty="0"/>
                <a:t>, </a:t>
              </a:r>
              <a:r>
                <a:rPr lang="en-US" sz="900" b="1" dirty="0"/>
                <a:t>Adv. Mater. </a:t>
              </a:r>
              <a:r>
                <a:rPr lang="en-US" sz="900" dirty="0"/>
                <a:t>(2017)</a:t>
              </a:r>
            </a:p>
          </p:txBody>
        </p:sp>
      </p:grpSp>
      <p:grpSp>
        <p:nvGrpSpPr>
          <p:cNvPr id="25" name="Group 24"/>
          <p:cNvGrpSpPr/>
          <p:nvPr/>
        </p:nvGrpSpPr>
        <p:grpSpPr>
          <a:xfrm>
            <a:off x="7556860" y="3876613"/>
            <a:ext cx="1664747" cy="1276977"/>
            <a:chOff x="24059287" y="2648603"/>
            <a:chExt cx="1664747" cy="1276977"/>
          </a:xfrm>
        </p:grpSpPr>
        <p:sp>
          <p:nvSpPr>
            <p:cNvPr id="176" name="Rectangle 175"/>
            <p:cNvSpPr/>
            <p:nvPr/>
          </p:nvSpPr>
          <p:spPr>
            <a:xfrm>
              <a:off x="24059287" y="3694748"/>
              <a:ext cx="1664747" cy="230832"/>
            </a:xfrm>
            <a:prstGeom prst="rect">
              <a:avLst/>
            </a:prstGeom>
            <a:noFill/>
          </p:spPr>
          <p:txBody>
            <a:bodyPr wrap="square">
              <a:spAutoFit/>
            </a:bodyPr>
            <a:lstStyle/>
            <a:p>
              <a:pPr>
                <a:spcBef>
                  <a:spcPts val="600"/>
                </a:spcBef>
              </a:pPr>
              <a:r>
                <a:rPr lang="en-US" sz="900" dirty="0"/>
                <a:t>D. Lin</a:t>
              </a:r>
              <a:r>
                <a:rPr lang="en-US" sz="900" i="1" dirty="0"/>
                <a:t> et al</a:t>
              </a:r>
              <a:r>
                <a:rPr lang="en-US" sz="900" dirty="0"/>
                <a:t>, </a:t>
              </a:r>
              <a:r>
                <a:rPr lang="en-US" sz="900" b="1" dirty="0"/>
                <a:t>Sci. Rep. </a:t>
              </a:r>
              <a:r>
                <a:rPr lang="en-US" sz="900" dirty="0"/>
                <a:t>(2017)</a:t>
              </a:r>
            </a:p>
          </p:txBody>
        </p:sp>
        <p:pic>
          <p:nvPicPr>
            <p:cNvPr id="177" name="Picture 176"/>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4132468" y="2648603"/>
              <a:ext cx="1450432" cy="1074718"/>
            </a:xfrm>
            <a:prstGeom prst="rect">
              <a:avLst/>
            </a:prstGeom>
          </p:spPr>
        </p:pic>
      </p:grpSp>
      <p:grpSp>
        <p:nvGrpSpPr>
          <p:cNvPr id="19" name="Group 18"/>
          <p:cNvGrpSpPr/>
          <p:nvPr/>
        </p:nvGrpSpPr>
        <p:grpSpPr>
          <a:xfrm>
            <a:off x="4327838" y="2912159"/>
            <a:ext cx="1707977" cy="1336778"/>
            <a:chOff x="-4286181" y="572362"/>
            <a:chExt cx="1707977" cy="1336778"/>
          </a:xfrm>
        </p:grpSpPr>
        <p:sp>
          <p:nvSpPr>
            <p:cNvPr id="85" name="TextBox 8"/>
            <p:cNvSpPr txBox="1">
              <a:spLocks noChangeArrowheads="1"/>
            </p:cNvSpPr>
            <p:nvPr/>
          </p:nvSpPr>
          <p:spPr bwMode="auto">
            <a:xfrm>
              <a:off x="-4286181" y="1539808"/>
              <a:ext cx="17079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rgbClr val="146737"/>
                  </a:solidFill>
                  <a:latin typeface="Arial" charset="0"/>
                  <a:ea typeface="MS PGothic" charset="0"/>
                  <a:cs typeface="Arial" charset="0"/>
                </a:defRPr>
              </a:lvl1pPr>
              <a:lvl2pPr marL="742950" indent="-285750">
                <a:defRPr sz="2200">
                  <a:solidFill>
                    <a:srgbClr val="404040"/>
                  </a:solidFill>
                  <a:latin typeface="Arial" charset="0"/>
                  <a:ea typeface="MS PGothic" charset="0"/>
                  <a:cs typeface="Arial" charset="0"/>
                </a:defRPr>
              </a:lvl2pPr>
              <a:lvl3pPr marL="1143000" indent="-228600">
                <a:defRPr sz="2000">
                  <a:solidFill>
                    <a:schemeClr val="tx1"/>
                  </a:solidFill>
                  <a:latin typeface="Arial" charset="0"/>
                  <a:ea typeface="MS PGothic" charset="0"/>
                  <a:cs typeface="Arial" charset="0"/>
                </a:defRPr>
              </a:lvl3pPr>
              <a:lvl4pPr marL="1600200" indent="-228600">
                <a:defRPr sz="2000">
                  <a:solidFill>
                    <a:schemeClr val="tx1"/>
                  </a:solidFill>
                  <a:latin typeface="Arial" charset="0"/>
                  <a:ea typeface="MS PGothic" charset="0"/>
                  <a:cs typeface="Arial" charset="0"/>
                </a:defRPr>
              </a:lvl4pPr>
              <a:lvl5pPr marL="2057400" indent="-228600">
                <a:defRPr sz="2000">
                  <a:solidFill>
                    <a:schemeClr val="tx1"/>
                  </a:solidFill>
                  <a:latin typeface="Arial" charset="0"/>
                  <a:ea typeface="MS PGothic" charset="0"/>
                  <a:cs typeface="Arial" charset="0"/>
                </a:defRPr>
              </a:lvl5pPr>
              <a:lvl6pPr marL="2514600" indent="-228600" eaLnBrk="0" fontAlgn="base" hangingPunct="0">
                <a:spcAft>
                  <a:spcPct val="0"/>
                </a:spcAft>
                <a:buFont typeface="Arial" charset="0"/>
                <a:buChar char="»"/>
                <a:defRPr sz="2000">
                  <a:solidFill>
                    <a:schemeClr val="tx1"/>
                  </a:solidFill>
                  <a:latin typeface="Arial" charset="0"/>
                  <a:ea typeface="MS PGothic" charset="0"/>
                  <a:cs typeface="Arial" charset="0"/>
                </a:defRPr>
              </a:lvl6pPr>
              <a:lvl7pPr marL="2971800" indent="-228600" eaLnBrk="0" fontAlgn="base" hangingPunct="0">
                <a:spcAft>
                  <a:spcPct val="0"/>
                </a:spcAft>
                <a:buFont typeface="Arial" charset="0"/>
                <a:buChar char="»"/>
                <a:defRPr sz="2000">
                  <a:solidFill>
                    <a:schemeClr val="tx1"/>
                  </a:solidFill>
                  <a:latin typeface="Arial" charset="0"/>
                  <a:ea typeface="MS PGothic" charset="0"/>
                  <a:cs typeface="Arial" charset="0"/>
                </a:defRPr>
              </a:lvl7pPr>
              <a:lvl8pPr marL="3429000" indent="-228600" eaLnBrk="0" fontAlgn="base" hangingPunct="0">
                <a:spcAft>
                  <a:spcPct val="0"/>
                </a:spcAft>
                <a:buFont typeface="Arial" charset="0"/>
                <a:buChar char="»"/>
                <a:defRPr sz="2000">
                  <a:solidFill>
                    <a:schemeClr val="tx1"/>
                  </a:solidFill>
                  <a:latin typeface="Arial" charset="0"/>
                  <a:ea typeface="MS PGothic" charset="0"/>
                  <a:cs typeface="Arial" charset="0"/>
                </a:defRPr>
              </a:lvl8pPr>
              <a:lvl9pPr marL="3886200" indent="-228600" eaLnBrk="0" fontAlgn="base" hangingPunct="0">
                <a:spcAft>
                  <a:spcPct val="0"/>
                </a:spcAft>
                <a:buFont typeface="Arial" charset="0"/>
                <a:buChar char="»"/>
                <a:defRPr sz="2000">
                  <a:solidFill>
                    <a:schemeClr val="tx1"/>
                  </a:solidFill>
                  <a:latin typeface="Arial" charset="0"/>
                  <a:ea typeface="MS PGothic" charset="0"/>
                  <a:cs typeface="Arial" charset="0"/>
                </a:defRPr>
              </a:lvl9pPr>
            </a:lstStyle>
            <a:p>
              <a:r>
                <a:rPr lang="en-US" sz="900" b="0" dirty="0">
                  <a:solidFill>
                    <a:schemeClr val="tx1"/>
                  </a:solidFill>
                  <a:latin typeface="+mn-lt"/>
                </a:rPr>
                <a:t>W. Lee, </a:t>
              </a:r>
              <a:r>
                <a:rPr lang="en-US" sz="900" b="0" i="1" dirty="0">
                  <a:solidFill>
                    <a:schemeClr val="tx1"/>
                  </a:solidFill>
                  <a:latin typeface="+mn-lt"/>
                </a:rPr>
                <a:t>et al</a:t>
              </a:r>
              <a:r>
                <a:rPr lang="en-US" sz="900" b="0" dirty="0">
                  <a:solidFill>
                    <a:schemeClr val="tx1"/>
                  </a:solidFill>
                  <a:latin typeface="+mn-lt"/>
                </a:rPr>
                <a:t>, </a:t>
              </a:r>
              <a:r>
                <a:rPr lang="en-US" sz="900" dirty="0">
                  <a:solidFill>
                    <a:srgbClr val="000033"/>
                  </a:solidFill>
                </a:rPr>
                <a:t>Proc. Natl. Acad. Sci. USA</a:t>
              </a:r>
              <a:r>
                <a:rPr lang="en-US" sz="900" dirty="0">
                  <a:solidFill>
                    <a:schemeClr val="tx1"/>
                  </a:solidFill>
                  <a:latin typeface="+mn-lt"/>
                </a:rPr>
                <a:t> </a:t>
              </a:r>
              <a:r>
                <a:rPr lang="en-US" sz="900" b="0" dirty="0">
                  <a:solidFill>
                    <a:schemeClr val="tx1"/>
                  </a:solidFill>
                  <a:latin typeface="+mn-lt"/>
                </a:rPr>
                <a:t>(2017)</a:t>
              </a:r>
            </a:p>
          </p:txBody>
        </p:sp>
        <p:grpSp>
          <p:nvGrpSpPr>
            <p:cNvPr id="86" name="Group 85"/>
            <p:cNvGrpSpPr/>
            <p:nvPr/>
          </p:nvGrpSpPr>
          <p:grpSpPr>
            <a:xfrm>
              <a:off x="-4276220" y="572362"/>
              <a:ext cx="1593320" cy="959590"/>
              <a:chOff x="211308" y="1977175"/>
              <a:chExt cx="1593320" cy="959590"/>
            </a:xfrm>
          </p:grpSpPr>
          <p:pic>
            <p:nvPicPr>
              <p:cNvPr id="90" name="Picture 89"/>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234225" y="1977175"/>
                <a:ext cx="1570403" cy="959590"/>
              </a:xfrm>
              <a:prstGeom prst="rect">
                <a:avLst/>
              </a:prstGeom>
            </p:spPr>
          </p:pic>
          <p:sp>
            <p:nvSpPr>
              <p:cNvPr id="91" name="TextBox 90"/>
              <p:cNvSpPr txBox="1"/>
              <p:nvPr/>
            </p:nvSpPr>
            <p:spPr>
              <a:xfrm>
                <a:off x="211308" y="2691137"/>
                <a:ext cx="513282" cy="230832"/>
              </a:xfrm>
              <a:prstGeom prst="rect">
                <a:avLst/>
              </a:prstGeom>
              <a:noFill/>
            </p:spPr>
            <p:txBody>
              <a:bodyPr wrap="none" rtlCol="0">
                <a:spAutoFit/>
              </a:bodyPr>
              <a:lstStyle/>
              <a:p>
                <a:r>
                  <a:rPr lang="en-US" sz="900" b="1" dirty="0"/>
                  <a:t>10 µm</a:t>
                </a:r>
              </a:p>
            </p:txBody>
          </p:sp>
        </p:grpSp>
      </p:grpSp>
      <p:sp>
        <p:nvSpPr>
          <p:cNvPr id="12" name="Title 11"/>
          <p:cNvSpPr>
            <a:spLocks noGrp="1"/>
          </p:cNvSpPr>
          <p:nvPr>
            <p:ph type="title"/>
          </p:nvPr>
        </p:nvSpPr>
        <p:spPr>
          <a:xfrm>
            <a:off x="163293" y="43851"/>
            <a:ext cx="8480037" cy="895810"/>
          </a:xfrm>
        </p:spPr>
        <p:txBody>
          <a:bodyPr/>
          <a:lstStyle/>
          <a:p>
            <a:pPr>
              <a:lnSpc>
                <a:spcPct val="100000"/>
              </a:lnSpc>
            </a:pPr>
            <a:r>
              <a:rPr lang="en-US" sz="3200" b="1" dirty="0"/>
              <a:t>User and Staff High Impact Science</a:t>
            </a:r>
            <a:endParaRPr lang="en-US" sz="3000" b="1" dirty="0"/>
          </a:p>
        </p:txBody>
      </p:sp>
      <p:grpSp>
        <p:nvGrpSpPr>
          <p:cNvPr id="30" name="Group 29"/>
          <p:cNvGrpSpPr/>
          <p:nvPr/>
        </p:nvGrpSpPr>
        <p:grpSpPr>
          <a:xfrm>
            <a:off x="7243587" y="2646509"/>
            <a:ext cx="1936834" cy="1289069"/>
            <a:chOff x="13231339" y="11108369"/>
            <a:chExt cx="1936834" cy="1289069"/>
          </a:xfrm>
        </p:grpSpPr>
        <p:pic>
          <p:nvPicPr>
            <p:cNvPr id="124" name="Picture 123" descr="Macintosh HD:Users:Yi:Desktop:Fig for Nature:Fig1.tif"/>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bwMode="auto">
            <a:xfrm>
              <a:off x="13305145" y="11108369"/>
              <a:ext cx="1863028" cy="1019345"/>
            </a:xfrm>
            <a:prstGeom prst="rect">
              <a:avLst/>
            </a:prstGeom>
            <a:noFill/>
            <a:ln>
              <a:noFill/>
            </a:ln>
          </p:spPr>
        </p:pic>
        <p:sp>
          <p:nvSpPr>
            <p:cNvPr id="123" name="TextBox 122"/>
            <p:cNvSpPr txBox="1"/>
            <p:nvPr/>
          </p:nvSpPr>
          <p:spPr>
            <a:xfrm>
              <a:off x="13231339" y="12028106"/>
              <a:ext cx="1413591" cy="369332"/>
            </a:xfrm>
            <a:prstGeom prst="rect">
              <a:avLst/>
            </a:prstGeom>
            <a:noFill/>
          </p:spPr>
          <p:txBody>
            <a:bodyPr wrap="square" rtlCol="0">
              <a:spAutoFit/>
            </a:bodyPr>
            <a:lstStyle/>
            <a:p>
              <a:r>
                <a:rPr lang="en-US" sz="900" dirty="0"/>
                <a:t>Y. Yu, </a:t>
              </a:r>
              <a:r>
                <a:rPr lang="en-US" sz="900" i="1" dirty="0"/>
                <a:t>et al</a:t>
              </a:r>
              <a:r>
                <a:rPr lang="en-US" sz="900" dirty="0"/>
                <a:t>, </a:t>
              </a:r>
              <a:r>
                <a:rPr lang="en-US" sz="900" b="1" dirty="0"/>
                <a:t>Nano Letters </a:t>
              </a:r>
              <a:r>
                <a:rPr lang="en-US" sz="900" dirty="0"/>
                <a:t>(2016)</a:t>
              </a:r>
            </a:p>
          </p:txBody>
        </p:sp>
      </p:grpSp>
      <p:grpSp>
        <p:nvGrpSpPr>
          <p:cNvPr id="18" name="Group 17"/>
          <p:cNvGrpSpPr/>
          <p:nvPr/>
        </p:nvGrpSpPr>
        <p:grpSpPr>
          <a:xfrm>
            <a:off x="7365284" y="1444647"/>
            <a:ext cx="1888884" cy="1354810"/>
            <a:chOff x="-16479477" y="1184513"/>
            <a:chExt cx="1888884" cy="1354810"/>
          </a:xfrm>
        </p:grpSpPr>
        <p:sp>
          <p:nvSpPr>
            <p:cNvPr id="165" name="Rectangle 164"/>
            <p:cNvSpPr/>
            <p:nvPr/>
          </p:nvSpPr>
          <p:spPr>
            <a:xfrm>
              <a:off x="-16479477" y="2308491"/>
              <a:ext cx="1888884" cy="230832"/>
            </a:xfrm>
            <a:prstGeom prst="rect">
              <a:avLst/>
            </a:prstGeom>
            <a:noFill/>
          </p:spPr>
          <p:txBody>
            <a:bodyPr wrap="square">
              <a:spAutoFit/>
            </a:bodyPr>
            <a:lstStyle/>
            <a:p>
              <a:r>
                <a:rPr lang="en-US" sz="900" dirty="0"/>
                <a:t>A. R. Attar, </a:t>
              </a:r>
              <a:r>
                <a:rPr lang="en-US" sz="900" i="1" dirty="0"/>
                <a:t>et al</a:t>
              </a:r>
              <a:r>
                <a:rPr lang="en-US" sz="900" dirty="0"/>
                <a:t>, </a:t>
              </a:r>
              <a:r>
                <a:rPr lang="en-US" sz="900" b="1" dirty="0"/>
                <a:t>Science</a:t>
              </a:r>
              <a:r>
                <a:rPr lang="en-US" sz="900" dirty="0"/>
                <a:t> (2017)</a:t>
              </a:r>
            </a:p>
          </p:txBody>
        </p:sp>
        <p:pic>
          <p:nvPicPr>
            <p:cNvPr id="166" name="Picture 16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6321800" y="1184513"/>
              <a:ext cx="1549606" cy="1103227"/>
            </a:xfrm>
            <a:prstGeom prst="rect">
              <a:avLst/>
            </a:prstGeom>
          </p:spPr>
        </p:pic>
      </p:grpSp>
    </p:spTree>
    <p:extLst>
      <p:ext uri="{BB962C8B-B14F-4D97-AF65-F5344CB8AC3E}">
        <p14:creationId xmlns:p14="http://schemas.microsoft.com/office/powerpoint/2010/main" val="2718561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356" y="170867"/>
            <a:ext cx="8489867" cy="582988"/>
          </a:xfrm>
        </p:spPr>
        <p:txBody>
          <a:bodyPr/>
          <a:lstStyle/>
          <a:p>
            <a:r>
              <a:rPr lang="en-US" sz="3200" b="1" dirty="0"/>
              <a:t>Unique Capabilities</a:t>
            </a:r>
          </a:p>
        </p:txBody>
      </p:sp>
      <p:sp>
        <p:nvSpPr>
          <p:cNvPr id="3" name="Slide Number Placeholder 2"/>
          <p:cNvSpPr>
            <a:spLocks noGrp="1"/>
          </p:cNvSpPr>
          <p:nvPr>
            <p:ph type="sldNum" sz="quarter" idx="4"/>
          </p:nvPr>
        </p:nvSpPr>
        <p:spPr>
          <a:xfrm>
            <a:off x="1" y="6697904"/>
            <a:ext cx="231002" cy="100864"/>
          </a:xfrm>
          <a:prstGeom prst="rect">
            <a:avLst/>
          </a:prstGeom>
        </p:spPr>
        <p:txBody>
          <a:bodyPr/>
          <a:lstStyle/>
          <a:p>
            <a:fld id="{60D4F70A-A669-3540-8175-CEEA6DC5730E}" type="slidenum">
              <a:rPr lang="en-US" smtClean="0"/>
              <a:pPr/>
              <a:t>18</a:t>
            </a:fld>
            <a:endParaRPr lang="en-US" dirty="0"/>
          </a:p>
        </p:txBody>
      </p:sp>
      <p:grpSp>
        <p:nvGrpSpPr>
          <p:cNvPr id="7" name="Group 6"/>
          <p:cNvGrpSpPr/>
          <p:nvPr/>
        </p:nvGrpSpPr>
        <p:grpSpPr>
          <a:xfrm>
            <a:off x="4562667" y="384523"/>
            <a:ext cx="1905000" cy="1730125"/>
            <a:chOff x="6858000" y="678633"/>
            <a:chExt cx="1905000" cy="1730125"/>
          </a:xfrm>
        </p:grpSpPr>
        <p:pic>
          <p:nvPicPr>
            <p:cNvPr id="33" name="image93.jpg"/>
            <p:cNvPicPr/>
            <p:nvPr/>
          </p:nvPicPr>
          <p:blipFill rotWithShape="1">
            <a:blip r:embed="rId3" cstate="screen">
              <a:extLst>
                <a:ext uri="{28A0092B-C50C-407E-A947-70E740481C1C}">
                  <a14:useLocalDpi xmlns:a14="http://schemas.microsoft.com/office/drawing/2010/main"/>
                </a:ext>
              </a:extLst>
            </a:blip>
            <a:srcRect r="-1"/>
            <a:stretch/>
          </p:blipFill>
          <p:spPr>
            <a:xfrm>
              <a:off x="7679271" y="1100080"/>
              <a:ext cx="1083729" cy="1038171"/>
            </a:xfrm>
            <a:prstGeom prst="rect">
              <a:avLst/>
            </a:prstGeom>
            <a:ln w="12700">
              <a:miter lim="400000"/>
            </a:ln>
          </p:spPr>
        </p:pic>
        <p:pic>
          <p:nvPicPr>
            <p:cNvPr id="39" name="image125.png"/>
            <p:cNvPicPr/>
            <p:nvPr/>
          </p:nvPicPr>
          <p:blipFill>
            <a:blip r:embed="rId4" cstate="screen">
              <a:extLst>
                <a:ext uri="{28A0092B-C50C-407E-A947-70E740481C1C}">
                  <a14:useLocalDpi xmlns:a14="http://schemas.microsoft.com/office/drawing/2010/main"/>
                </a:ext>
              </a:extLst>
            </a:blip>
            <a:stretch>
              <a:fillRect/>
            </a:stretch>
          </p:blipFill>
          <p:spPr>
            <a:xfrm>
              <a:off x="6858000" y="1242692"/>
              <a:ext cx="1432336" cy="1050379"/>
            </a:xfrm>
            <a:prstGeom prst="rect">
              <a:avLst/>
            </a:prstGeom>
            <a:ln w="12700">
              <a:miter lim="400000"/>
            </a:ln>
          </p:spPr>
        </p:pic>
        <p:sp>
          <p:nvSpPr>
            <p:cNvPr id="26" name="Shape 421"/>
            <p:cNvSpPr/>
            <p:nvPr/>
          </p:nvSpPr>
          <p:spPr>
            <a:xfrm>
              <a:off x="7032237" y="2254870"/>
              <a:ext cx="1730763"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a:t>Emory Chan         </a:t>
              </a:r>
              <a:r>
                <a:rPr lang="en-US" sz="1000" dirty="0" err="1"/>
                <a:t>Zuckermann</a:t>
              </a:r>
              <a:endParaRPr sz="1000" dirty="0">
                <a:solidFill>
                  <a:srgbClr val="170A3F"/>
                </a:solidFill>
              </a:endParaRPr>
            </a:p>
          </p:txBody>
        </p:sp>
        <p:sp>
          <p:nvSpPr>
            <p:cNvPr id="53" name="Shape 421"/>
            <p:cNvSpPr/>
            <p:nvPr/>
          </p:nvSpPr>
          <p:spPr>
            <a:xfrm>
              <a:off x="6998160" y="678633"/>
              <a:ext cx="1730763"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Automated Synthesis Robots</a:t>
              </a:r>
              <a:endParaRPr sz="1200" b="1" dirty="0">
                <a:solidFill>
                  <a:srgbClr val="170A3F"/>
                </a:solidFill>
              </a:endParaRPr>
            </a:p>
          </p:txBody>
        </p:sp>
      </p:grpSp>
      <p:grpSp>
        <p:nvGrpSpPr>
          <p:cNvPr id="19" name="Group 18"/>
          <p:cNvGrpSpPr/>
          <p:nvPr/>
        </p:nvGrpSpPr>
        <p:grpSpPr>
          <a:xfrm>
            <a:off x="162579" y="2614463"/>
            <a:ext cx="1618214" cy="2023870"/>
            <a:chOff x="7642059" y="4121457"/>
            <a:chExt cx="1618214" cy="2023870"/>
          </a:xfrm>
        </p:grpSpPr>
        <p:pic>
          <p:nvPicPr>
            <p:cNvPr id="32" name="image96.jpg" descr="STEM_blank_Andy.jpg"/>
            <p:cNvPicPr/>
            <p:nvPr/>
          </p:nvPicPr>
          <p:blipFill>
            <a:blip r:embed="rId5" cstate="screen">
              <a:extLst>
                <a:ext uri="{28A0092B-C50C-407E-A947-70E740481C1C}">
                  <a14:useLocalDpi xmlns:a14="http://schemas.microsoft.com/office/drawing/2010/main"/>
                </a:ext>
              </a:extLst>
            </a:blip>
            <a:stretch>
              <a:fillRect/>
            </a:stretch>
          </p:blipFill>
          <p:spPr>
            <a:xfrm>
              <a:off x="7890724" y="4535850"/>
              <a:ext cx="1024675" cy="1309307"/>
            </a:xfrm>
            <a:prstGeom prst="rect">
              <a:avLst/>
            </a:prstGeom>
            <a:ln w="12700">
              <a:miter lim="400000"/>
            </a:ln>
          </p:spPr>
        </p:pic>
        <p:sp>
          <p:nvSpPr>
            <p:cNvPr id="36" name="Shape 421"/>
            <p:cNvSpPr/>
            <p:nvPr/>
          </p:nvSpPr>
          <p:spPr>
            <a:xfrm>
              <a:off x="7718368" y="5837550"/>
              <a:ext cx="1379326" cy="307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sz="1000" dirty="0"/>
                <a:t>Minor</a:t>
              </a:r>
              <a:r>
                <a:rPr lang="en-US" sz="1000" dirty="0"/>
                <a:t>, </a:t>
              </a:r>
              <a:r>
                <a:rPr lang="en-US" sz="1000" dirty="0" err="1"/>
                <a:t>Ophus</a:t>
              </a:r>
              <a:r>
                <a:rPr lang="en-US" sz="1000" dirty="0"/>
                <a:t>, Ciston, Ercius, Denes,…</a:t>
              </a:r>
              <a:endParaRPr sz="1000" dirty="0">
                <a:solidFill>
                  <a:srgbClr val="170A3F"/>
                </a:solidFill>
              </a:endParaRPr>
            </a:p>
          </p:txBody>
        </p:sp>
        <p:sp>
          <p:nvSpPr>
            <p:cNvPr id="54" name="Shape 421"/>
            <p:cNvSpPr/>
            <p:nvPr/>
          </p:nvSpPr>
          <p:spPr>
            <a:xfrm>
              <a:off x="7642059" y="4121457"/>
              <a:ext cx="1618214"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Electron Scattering &amp; Detector Development</a:t>
              </a:r>
              <a:endParaRPr sz="1200" b="1" dirty="0">
                <a:solidFill>
                  <a:srgbClr val="170A3F"/>
                </a:solidFill>
              </a:endParaRPr>
            </a:p>
          </p:txBody>
        </p:sp>
      </p:grpSp>
      <p:grpSp>
        <p:nvGrpSpPr>
          <p:cNvPr id="13" name="Group 12"/>
          <p:cNvGrpSpPr/>
          <p:nvPr/>
        </p:nvGrpSpPr>
        <p:grpSpPr>
          <a:xfrm>
            <a:off x="3549582" y="2602468"/>
            <a:ext cx="1730763" cy="2146503"/>
            <a:chOff x="2841237" y="2613267"/>
            <a:chExt cx="1730763" cy="2146503"/>
          </a:xfrm>
        </p:grpSpPr>
        <p:pic>
          <p:nvPicPr>
            <p:cNvPr id="2050" name="Picture 2" descr="http://saxswaxs.com/Beamline%20Pic.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11144" y="3061541"/>
              <a:ext cx="973941" cy="1532741"/>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Shape 421"/>
            <p:cNvSpPr/>
            <p:nvPr/>
          </p:nvSpPr>
          <p:spPr>
            <a:xfrm>
              <a:off x="3361749" y="4605882"/>
              <a:ext cx="717299"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a:t>Elaine Chan</a:t>
              </a:r>
              <a:endParaRPr sz="1000" dirty="0">
                <a:solidFill>
                  <a:srgbClr val="170A3F"/>
                </a:solidFill>
              </a:endParaRPr>
            </a:p>
          </p:txBody>
        </p:sp>
        <p:sp>
          <p:nvSpPr>
            <p:cNvPr id="55" name="Shape 421"/>
            <p:cNvSpPr/>
            <p:nvPr/>
          </p:nvSpPr>
          <p:spPr>
            <a:xfrm>
              <a:off x="2841237" y="2613267"/>
              <a:ext cx="1730763"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 Joint SAXS-WAXS </a:t>
              </a:r>
              <a:r>
                <a:rPr lang="en-US" sz="1200" b="1" dirty="0" err="1"/>
                <a:t>Beamline</a:t>
              </a:r>
              <a:r>
                <a:rPr lang="en-US" sz="1200" b="1" dirty="0"/>
                <a:t> with ALS</a:t>
              </a:r>
              <a:endParaRPr sz="1200" b="1" dirty="0">
                <a:solidFill>
                  <a:srgbClr val="170A3F"/>
                </a:solidFill>
              </a:endParaRPr>
            </a:p>
          </p:txBody>
        </p:sp>
      </p:grpSp>
      <p:grpSp>
        <p:nvGrpSpPr>
          <p:cNvPr id="12" name="Group 11"/>
          <p:cNvGrpSpPr/>
          <p:nvPr/>
        </p:nvGrpSpPr>
        <p:grpSpPr>
          <a:xfrm>
            <a:off x="4562667" y="4888468"/>
            <a:ext cx="2222973" cy="1641961"/>
            <a:chOff x="153198" y="2244239"/>
            <a:chExt cx="2222973" cy="1641961"/>
          </a:xfrm>
        </p:grpSpPr>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0267" y="2666999"/>
              <a:ext cx="1891334" cy="1018411"/>
            </a:xfrm>
            <a:prstGeom prst="rect">
              <a:avLst/>
            </a:prstGeom>
          </p:spPr>
        </p:pic>
        <p:sp>
          <p:nvSpPr>
            <p:cNvPr id="47" name="Shape 421"/>
            <p:cNvSpPr/>
            <p:nvPr/>
          </p:nvSpPr>
          <p:spPr>
            <a:xfrm>
              <a:off x="896417" y="3732312"/>
              <a:ext cx="717299"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a:t>Barnard</a:t>
              </a:r>
              <a:endParaRPr sz="1000" dirty="0">
                <a:solidFill>
                  <a:srgbClr val="170A3F"/>
                </a:solidFill>
              </a:endParaRPr>
            </a:p>
          </p:txBody>
        </p:sp>
        <p:sp>
          <p:nvSpPr>
            <p:cNvPr id="56" name="Shape 421"/>
            <p:cNvSpPr/>
            <p:nvPr/>
          </p:nvSpPr>
          <p:spPr>
            <a:xfrm>
              <a:off x="153198" y="2244239"/>
              <a:ext cx="2222973"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3D Mapping of Subsurface Carrier Lifetimes</a:t>
              </a:r>
              <a:endParaRPr sz="1200" b="1" dirty="0">
                <a:solidFill>
                  <a:srgbClr val="170A3F"/>
                </a:solidFill>
              </a:endParaRPr>
            </a:p>
          </p:txBody>
        </p:sp>
      </p:grpSp>
      <p:grpSp>
        <p:nvGrpSpPr>
          <p:cNvPr id="10" name="Group 9"/>
          <p:cNvGrpSpPr/>
          <p:nvPr/>
        </p:nvGrpSpPr>
        <p:grpSpPr>
          <a:xfrm>
            <a:off x="2255469" y="621268"/>
            <a:ext cx="2011731" cy="2121932"/>
            <a:chOff x="2681940" y="688885"/>
            <a:chExt cx="2011731" cy="2121932"/>
          </a:xfrm>
        </p:grpSpPr>
        <p:pic>
          <p:nvPicPr>
            <p:cNvPr id="57" name="Picture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2846992" y="1158774"/>
              <a:ext cx="1479796" cy="1263589"/>
            </a:xfrm>
            <a:prstGeom prst="rect">
              <a:avLst/>
            </a:prstGeom>
          </p:spPr>
        </p:pic>
        <p:pic>
          <p:nvPicPr>
            <p:cNvPr id="58" name="Picture 5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84221" y="1810422"/>
              <a:ext cx="1130542" cy="599772"/>
            </a:xfrm>
            <a:prstGeom prst="rect">
              <a:avLst/>
            </a:prstGeom>
          </p:spPr>
        </p:pic>
        <p:sp>
          <p:nvSpPr>
            <p:cNvPr id="59" name="Shape 421"/>
            <p:cNvSpPr/>
            <p:nvPr/>
          </p:nvSpPr>
          <p:spPr>
            <a:xfrm>
              <a:off x="2681940" y="688885"/>
              <a:ext cx="2011731"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Local Probes: </a:t>
              </a:r>
            </a:p>
            <a:p>
              <a:pPr lvl="0" algn="ctr">
                <a:defRPr sz="1800"/>
              </a:pPr>
              <a:r>
                <a:rPr lang="en-US" sz="1200" b="1" dirty="0" err="1"/>
                <a:t>Camponile</a:t>
              </a:r>
              <a:r>
                <a:rPr lang="en-US" sz="1200" b="1" dirty="0"/>
                <a:t>, AFM</a:t>
              </a:r>
              <a:endParaRPr sz="1200" b="1" dirty="0">
                <a:solidFill>
                  <a:srgbClr val="170A3F"/>
                </a:solidFill>
              </a:endParaRPr>
            </a:p>
          </p:txBody>
        </p:sp>
        <p:sp>
          <p:nvSpPr>
            <p:cNvPr id="60" name="Shape 421"/>
            <p:cNvSpPr/>
            <p:nvPr/>
          </p:nvSpPr>
          <p:spPr>
            <a:xfrm>
              <a:off x="2710590" y="2503040"/>
              <a:ext cx="1752600" cy="307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a:t>Weber-</a:t>
              </a:r>
              <a:r>
                <a:rPr lang="en-US" sz="1000" dirty="0" err="1"/>
                <a:t>Bargioni</a:t>
              </a:r>
              <a:r>
                <a:rPr lang="en-US" sz="1000" dirty="0"/>
                <a:t>, Cabrini, Ashby</a:t>
              </a:r>
              <a:endParaRPr sz="1000" dirty="0">
                <a:solidFill>
                  <a:srgbClr val="170A3F"/>
                </a:solidFill>
              </a:endParaRPr>
            </a:p>
          </p:txBody>
        </p:sp>
      </p:grpSp>
      <p:grpSp>
        <p:nvGrpSpPr>
          <p:cNvPr id="15" name="Group 14"/>
          <p:cNvGrpSpPr/>
          <p:nvPr/>
        </p:nvGrpSpPr>
        <p:grpSpPr>
          <a:xfrm>
            <a:off x="231003" y="4800600"/>
            <a:ext cx="1902597" cy="1748276"/>
            <a:chOff x="38118" y="4775612"/>
            <a:chExt cx="1902597" cy="1748276"/>
          </a:xfrm>
        </p:grpSpPr>
        <p:pic>
          <p:nvPicPr>
            <p:cNvPr id="31" name="pasted-image.pdf"/>
            <p:cNvPicPr/>
            <p:nvPr/>
          </p:nvPicPr>
          <p:blipFill>
            <a:blip r:embed="rId10" cstate="screen">
              <a:extLst>
                <a:ext uri="{28A0092B-C50C-407E-A947-70E740481C1C}">
                  <a14:useLocalDpi xmlns:a14="http://schemas.microsoft.com/office/drawing/2010/main"/>
                </a:ext>
              </a:extLst>
            </a:blip>
            <a:stretch>
              <a:fillRect/>
            </a:stretch>
          </p:blipFill>
          <p:spPr>
            <a:xfrm>
              <a:off x="639635" y="5612483"/>
              <a:ext cx="785694" cy="911405"/>
            </a:xfrm>
            <a:prstGeom prst="rect">
              <a:avLst/>
            </a:prstGeom>
            <a:ln w="12700">
              <a:miter lim="400000"/>
            </a:ln>
          </p:spPr>
        </p:pic>
        <p:pic>
          <p:nvPicPr>
            <p:cNvPr id="41" name="pasted-image.pdf"/>
            <p:cNvPicPr/>
            <p:nvPr/>
          </p:nvPicPr>
          <p:blipFill>
            <a:blip r:embed="rId11" cstate="screen">
              <a:extLst>
                <a:ext uri="{BEBA8EAE-BF5A-486C-A8C5-ECC9F3942E4B}">
                  <a14:imgProps xmlns:a14="http://schemas.microsoft.com/office/drawing/2010/main">
                    <a14:imgLayer r:embed="rId12">
                      <a14:imgEffect>
                        <a14:backgroundRemoval t="0" b="100000" l="0" r="85119"/>
                      </a14:imgEffect>
                    </a14:imgLayer>
                  </a14:imgProps>
                </a:ext>
                <a:ext uri="{28A0092B-C50C-407E-A947-70E740481C1C}">
                  <a14:useLocalDpi xmlns:a14="http://schemas.microsoft.com/office/drawing/2010/main"/>
                </a:ext>
              </a:extLst>
            </a:blip>
            <a:stretch>
              <a:fillRect/>
            </a:stretch>
          </p:blipFill>
          <p:spPr>
            <a:xfrm>
              <a:off x="231003" y="5221618"/>
              <a:ext cx="768101" cy="1024135"/>
            </a:xfrm>
            <a:prstGeom prst="rect">
              <a:avLst/>
            </a:prstGeom>
            <a:ln w="12700">
              <a:miter lim="400000"/>
            </a:ln>
          </p:spPr>
        </p:pic>
        <p:sp>
          <p:nvSpPr>
            <p:cNvPr id="43" name="Shape 428"/>
            <p:cNvSpPr/>
            <p:nvPr/>
          </p:nvSpPr>
          <p:spPr>
            <a:xfrm>
              <a:off x="177739" y="6178136"/>
              <a:ext cx="1410169" cy="1653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l" defTabSz="457200">
                <a:lnSpc>
                  <a:spcPct val="117999"/>
                </a:lnSpc>
                <a:defRPr sz="1800"/>
              </a:pPr>
              <a:r>
                <a:rPr sz="1000" dirty="0" err="1"/>
                <a:t>Ho</a:t>
              </a:r>
              <a:r>
                <a:rPr lang="en-US" sz="1000" dirty="0" err="1"/>
                <a:t>h</a:t>
              </a:r>
              <a:r>
                <a:rPr sz="1000" dirty="0" err="1"/>
                <a:t>man</a:t>
              </a:r>
              <a:endParaRPr sz="1000" dirty="0"/>
            </a:p>
          </p:txBody>
        </p:sp>
        <p:sp>
          <p:nvSpPr>
            <p:cNvPr id="4" name="Rectangle 3"/>
            <p:cNvSpPr/>
            <p:nvPr/>
          </p:nvSpPr>
          <p:spPr>
            <a:xfrm>
              <a:off x="38118" y="4775612"/>
              <a:ext cx="1902597" cy="461665"/>
            </a:xfrm>
            <a:prstGeom prst="rect">
              <a:avLst/>
            </a:prstGeom>
          </p:spPr>
          <p:txBody>
            <a:bodyPr wrap="square">
              <a:spAutoFit/>
            </a:bodyPr>
            <a:lstStyle/>
            <a:p>
              <a:r>
                <a:rPr lang="en-US" sz="1200" b="1" dirty="0"/>
                <a:t>Synthesis of new low-d </a:t>
              </a:r>
              <a:r>
                <a:rPr lang="en-US" sz="1200" b="1" dirty="0" err="1"/>
                <a:t>chalcogenides</a:t>
              </a:r>
              <a:endParaRPr lang="en-US" sz="1200" b="1" dirty="0"/>
            </a:p>
          </p:txBody>
        </p:sp>
      </p:grpSp>
      <p:grpSp>
        <p:nvGrpSpPr>
          <p:cNvPr id="17" name="Group 16"/>
          <p:cNvGrpSpPr/>
          <p:nvPr/>
        </p:nvGrpSpPr>
        <p:grpSpPr>
          <a:xfrm>
            <a:off x="2254401" y="4896572"/>
            <a:ext cx="2074012" cy="1354919"/>
            <a:chOff x="1874525" y="4987544"/>
            <a:chExt cx="2074012" cy="1354919"/>
          </a:xfrm>
        </p:grpSpPr>
        <p:pic>
          <p:nvPicPr>
            <p:cNvPr id="61" name="Picture 4"/>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874525" y="5202001"/>
              <a:ext cx="2074012" cy="9701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 name="Shape 421"/>
            <p:cNvSpPr/>
            <p:nvPr/>
          </p:nvSpPr>
          <p:spPr>
            <a:xfrm>
              <a:off x="2552881" y="6188575"/>
              <a:ext cx="717299"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err="1"/>
                <a:t>Ercius</a:t>
              </a:r>
              <a:r>
                <a:rPr lang="en-US" sz="1000" dirty="0"/>
                <a:t>, </a:t>
              </a:r>
              <a:r>
                <a:rPr lang="en-US" sz="1000" dirty="0" err="1"/>
                <a:t>Ren</a:t>
              </a:r>
              <a:endParaRPr sz="1000" dirty="0">
                <a:solidFill>
                  <a:srgbClr val="170A3F"/>
                </a:solidFill>
              </a:endParaRPr>
            </a:p>
          </p:txBody>
        </p:sp>
        <p:sp>
          <p:nvSpPr>
            <p:cNvPr id="63" name="Shape 421"/>
            <p:cNvSpPr/>
            <p:nvPr/>
          </p:nvSpPr>
          <p:spPr>
            <a:xfrm>
              <a:off x="2008681" y="4987544"/>
              <a:ext cx="1730763" cy="1846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Electron Tomography</a:t>
              </a:r>
              <a:endParaRPr sz="1200" b="1" dirty="0">
                <a:solidFill>
                  <a:srgbClr val="170A3F"/>
                </a:solidFill>
              </a:endParaRPr>
            </a:p>
          </p:txBody>
        </p:sp>
      </p:grpSp>
      <p:grpSp>
        <p:nvGrpSpPr>
          <p:cNvPr id="16" name="Group 15"/>
          <p:cNvGrpSpPr/>
          <p:nvPr/>
        </p:nvGrpSpPr>
        <p:grpSpPr>
          <a:xfrm>
            <a:off x="267244" y="832660"/>
            <a:ext cx="1866356" cy="1628005"/>
            <a:chOff x="4915392" y="4315595"/>
            <a:chExt cx="1866356" cy="1628005"/>
          </a:xfrm>
        </p:grpSpPr>
        <p:pic>
          <p:nvPicPr>
            <p:cNvPr id="64" name="Picture 63"/>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915392" y="4548550"/>
              <a:ext cx="1866356" cy="1321765"/>
            </a:xfrm>
            <a:prstGeom prst="rect">
              <a:avLst/>
            </a:prstGeom>
          </p:spPr>
        </p:pic>
        <p:sp>
          <p:nvSpPr>
            <p:cNvPr id="65" name="Shape 421"/>
            <p:cNvSpPr/>
            <p:nvPr/>
          </p:nvSpPr>
          <p:spPr>
            <a:xfrm>
              <a:off x="5353383" y="5789712"/>
              <a:ext cx="584893"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err="1"/>
                <a:t>Schmid</a:t>
              </a:r>
              <a:endParaRPr sz="1000" dirty="0">
                <a:solidFill>
                  <a:srgbClr val="170A3F"/>
                </a:solidFill>
              </a:endParaRPr>
            </a:p>
          </p:txBody>
        </p:sp>
        <p:sp>
          <p:nvSpPr>
            <p:cNvPr id="66" name="Shape 421"/>
            <p:cNvSpPr/>
            <p:nvPr/>
          </p:nvSpPr>
          <p:spPr>
            <a:xfrm>
              <a:off x="4974785" y="4315595"/>
              <a:ext cx="1730763" cy="1846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SPLEEM + </a:t>
              </a:r>
              <a:r>
                <a:rPr lang="en-US" sz="1200" b="1" dirty="0" err="1"/>
                <a:t>Skyrmions</a:t>
              </a:r>
              <a:endParaRPr sz="1200" b="1" dirty="0">
                <a:solidFill>
                  <a:srgbClr val="170A3F"/>
                </a:solidFill>
              </a:endParaRPr>
            </a:p>
          </p:txBody>
        </p:sp>
      </p:grpSp>
      <p:grpSp>
        <p:nvGrpSpPr>
          <p:cNvPr id="14" name="Group 13"/>
          <p:cNvGrpSpPr/>
          <p:nvPr/>
        </p:nvGrpSpPr>
        <p:grpSpPr>
          <a:xfrm>
            <a:off x="6806548" y="493743"/>
            <a:ext cx="1847002" cy="1948994"/>
            <a:chOff x="4594174" y="1840870"/>
            <a:chExt cx="1847002" cy="1948994"/>
          </a:xfrm>
        </p:grpSpPr>
        <p:grpSp>
          <p:nvGrpSpPr>
            <p:cNvPr id="6" name="Group 5"/>
            <p:cNvGrpSpPr/>
            <p:nvPr/>
          </p:nvGrpSpPr>
          <p:grpSpPr>
            <a:xfrm>
              <a:off x="4980561" y="2295520"/>
              <a:ext cx="1113909" cy="1171116"/>
              <a:chOff x="-3820517" y="740856"/>
              <a:chExt cx="2713515" cy="2852873"/>
            </a:xfrm>
          </p:grpSpPr>
          <p:sp>
            <p:nvSpPr>
              <p:cNvPr id="67" name="Rectangle 3"/>
              <p:cNvSpPr>
                <a:spLocks noChangeArrowheads="1"/>
              </p:cNvSpPr>
              <p:nvPr/>
            </p:nvSpPr>
            <p:spPr bwMode="auto">
              <a:xfrm>
                <a:off x="-3404989" y="1302602"/>
                <a:ext cx="433612" cy="2286000"/>
              </a:xfrm>
              <a:prstGeom prst="rect">
                <a:avLst/>
              </a:prstGeom>
              <a:gradFill rotWithShape="1">
                <a:gsLst>
                  <a:gs pos="51000">
                    <a:srgbClr val="C7D5E2"/>
                  </a:gs>
                  <a:gs pos="0">
                    <a:srgbClr val="A7BFD3"/>
                  </a:gs>
                  <a:gs pos="100000">
                    <a:srgbClr val="00B050"/>
                  </a:gs>
                </a:gsLst>
                <a:lin ang="5400000" scaled="0"/>
              </a:gradFill>
              <a:ln w="9525">
                <a:solidFill>
                  <a:schemeClr val="tx1"/>
                </a:solidFill>
                <a:miter lim="800000"/>
                <a:headEnd/>
                <a:tailEnd/>
              </a:ln>
            </p:spPr>
            <p:txBody>
              <a:bodyPr/>
              <a:lstStyle/>
              <a:p>
                <a:pPr algn="ctr"/>
                <a:endParaRPr lang="en-US" sz="1100">
                  <a:latin typeface="Arial"/>
                  <a:cs typeface="Arial"/>
                </a:endParaRPr>
              </a:p>
            </p:txBody>
          </p:sp>
          <p:sp>
            <p:nvSpPr>
              <p:cNvPr id="68" name="Rectangle 3"/>
              <p:cNvSpPr>
                <a:spLocks noChangeArrowheads="1"/>
              </p:cNvSpPr>
              <p:nvPr/>
            </p:nvSpPr>
            <p:spPr bwMode="auto">
              <a:xfrm>
                <a:off x="-2867313" y="1304167"/>
                <a:ext cx="1607911" cy="2286000"/>
              </a:xfrm>
              <a:prstGeom prst="rect">
                <a:avLst/>
              </a:prstGeom>
              <a:gradFill rotWithShape="1">
                <a:gsLst>
                  <a:gs pos="51000">
                    <a:srgbClr val="C7D5E2"/>
                  </a:gs>
                  <a:gs pos="0">
                    <a:srgbClr val="A7BFD3"/>
                  </a:gs>
                  <a:gs pos="100000">
                    <a:srgbClr val="00B050"/>
                  </a:gs>
                </a:gsLst>
                <a:lin ang="5400000" scaled="0"/>
              </a:gradFill>
              <a:ln w="9525">
                <a:solidFill>
                  <a:schemeClr val="tx1"/>
                </a:solidFill>
                <a:miter lim="800000"/>
                <a:headEnd/>
                <a:tailEnd/>
              </a:ln>
            </p:spPr>
            <p:txBody>
              <a:bodyPr/>
              <a:lstStyle/>
              <a:p>
                <a:pPr algn="ctr"/>
                <a:endParaRPr lang="en-US" sz="1100">
                  <a:latin typeface="Arial"/>
                  <a:cs typeface="Arial"/>
                </a:endParaRPr>
              </a:p>
            </p:txBody>
          </p:sp>
          <p:sp>
            <p:nvSpPr>
              <p:cNvPr id="69" name="Rectangle 68"/>
              <p:cNvSpPr/>
              <p:nvPr/>
            </p:nvSpPr>
            <p:spPr>
              <a:xfrm>
                <a:off x="-2164175" y="937514"/>
                <a:ext cx="204307" cy="73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latin typeface="Arial"/>
                  <a:cs typeface="Arial"/>
                </a:endParaRPr>
              </a:p>
            </p:txBody>
          </p:sp>
          <p:sp>
            <p:nvSpPr>
              <p:cNvPr id="70" name="Rectangle 69"/>
              <p:cNvSpPr/>
              <p:nvPr/>
            </p:nvSpPr>
            <p:spPr bwMode="auto">
              <a:xfrm>
                <a:off x="-3085213" y="1304167"/>
                <a:ext cx="217900" cy="2286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a:solidFill>
                  <a:schemeClr val="tx1"/>
                </a:solidFill>
              </a:ln>
              <a:effectLst/>
              <a:extLst/>
            </p:spPr>
            <p:txBody>
              <a:bodyPr/>
              <a:lstStyle/>
              <a:p>
                <a:pPr algn="ctr">
                  <a:defRPr/>
                </a:pPr>
                <a:endParaRPr lang="en-US" sz="1100">
                  <a:latin typeface="Arial"/>
                  <a:ea typeface="ヒラギノ角ゴ ProN W3" charset="0"/>
                  <a:cs typeface="Arial"/>
                  <a:sym typeface="Gill Sans" charset="0"/>
                </a:endParaRPr>
              </a:p>
            </p:txBody>
          </p:sp>
          <p:sp>
            <p:nvSpPr>
              <p:cNvPr id="71" name="Rectangle 5"/>
              <p:cNvSpPr>
                <a:spLocks noChangeArrowheads="1"/>
              </p:cNvSpPr>
              <p:nvPr/>
            </p:nvSpPr>
            <p:spPr bwMode="auto">
              <a:xfrm>
                <a:off x="-3733245" y="1304167"/>
                <a:ext cx="350372" cy="2286000"/>
              </a:xfrm>
              <a:prstGeom prst="rect">
                <a:avLst/>
              </a:prstGeom>
              <a:gradFill rotWithShape="1">
                <a:gsLst>
                  <a:gs pos="0">
                    <a:srgbClr val="9A7652"/>
                  </a:gs>
                  <a:gs pos="50000">
                    <a:srgbClr val="DDAB79"/>
                  </a:gs>
                  <a:gs pos="100000">
                    <a:srgbClr val="FFCC91"/>
                  </a:gs>
                </a:gsLst>
                <a:lin ang="0" scaled="1"/>
              </a:gradFill>
              <a:ln w="9525">
                <a:solidFill>
                  <a:schemeClr val="tx1"/>
                </a:solidFill>
                <a:miter lim="800000"/>
                <a:headEnd/>
                <a:tailEnd/>
              </a:ln>
            </p:spPr>
            <p:txBody>
              <a:bodyPr/>
              <a:lstStyle/>
              <a:p>
                <a:pPr algn="ctr"/>
                <a:endParaRPr lang="en-US" sz="1100">
                  <a:latin typeface="Arial"/>
                  <a:cs typeface="Arial"/>
                </a:endParaRPr>
              </a:p>
            </p:txBody>
          </p:sp>
          <p:sp>
            <p:nvSpPr>
              <p:cNvPr id="72" name="Rectangle 6"/>
              <p:cNvSpPr>
                <a:spLocks noChangeArrowheads="1"/>
              </p:cNvSpPr>
              <p:nvPr/>
            </p:nvSpPr>
            <p:spPr bwMode="auto">
              <a:xfrm>
                <a:off x="-3820517" y="1304167"/>
                <a:ext cx="152400" cy="2286000"/>
              </a:xfrm>
              <a:prstGeom prst="rect">
                <a:avLst/>
              </a:prstGeom>
              <a:gradFill rotWithShape="1">
                <a:gsLst>
                  <a:gs pos="0">
                    <a:srgbClr val="5C1538"/>
                  </a:gs>
                  <a:gs pos="50000">
                    <a:srgbClr val="862354"/>
                  </a:gs>
                  <a:gs pos="100000">
                    <a:srgbClr val="A12B66"/>
                  </a:gs>
                </a:gsLst>
                <a:lin ang="0" scaled="1"/>
              </a:gradFill>
              <a:ln w="9525">
                <a:solidFill>
                  <a:schemeClr val="tx1"/>
                </a:solidFill>
                <a:miter lim="800000"/>
                <a:headEnd/>
                <a:tailEnd/>
              </a:ln>
            </p:spPr>
            <p:txBody>
              <a:bodyPr/>
              <a:lstStyle/>
              <a:p>
                <a:pPr algn="ctr"/>
                <a:endParaRPr lang="en-US" sz="1100">
                  <a:latin typeface="Arial"/>
                  <a:cs typeface="Arial"/>
                </a:endParaRPr>
              </a:p>
            </p:txBody>
          </p:sp>
          <p:sp>
            <p:nvSpPr>
              <p:cNvPr id="73" name="Rectangle 7"/>
              <p:cNvSpPr>
                <a:spLocks noChangeArrowheads="1"/>
              </p:cNvSpPr>
              <p:nvPr/>
            </p:nvSpPr>
            <p:spPr bwMode="auto">
              <a:xfrm>
                <a:off x="-1259402" y="1307729"/>
                <a:ext cx="152400" cy="2286000"/>
              </a:xfrm>
              <a:prstGeom prst="rect">
                <a:avLst/>
              </a:prstGeom>
              <a:gradFill rotWithShape="1">
                <a:gsLst>
                  <a:gs pos="0">
                    <a:srgbClr val="5C1538"/>
                  </a:gs>
                  <a:gs pos="50000">
                    <a:srgbClr val="862354"/>
                  </a:gs>
                  <a:gs pos="100000">
                    <a:srgbClr val="A12B66"/>
                  </a:gs>
                </a:gsLst>
                <a:lin ang="10800000" scaled="1"/>
              </a:gradFill>
              <a:ln w="9525">
                <a:solidFill>
                  <a:schemeClr val="tx1"/>
                </a:solidFill>
                <a:miter lim="800000"/>
                <a:headEnd/>
                <a:tailEnd/>
              </a:ln>
            </p:spPr>
            <p:txBody>
              <a:bodyPr/>
              <a:lstStyle/>
              <a:p>
                <a:pPr algn="ctr"/>
                <a:endParaRPr lang="en-US" sz="1100">
                  <a:latin typeface="Arial"/>
                  <a:cs typeface="Arial"/>
                </a:endParaRPr>
              </a:p>
            </p:txBody>
          </p:sp>
          <p:sp>
            <p:nvSpPr>
              <p:cNvPr id="74" name="Oval 73"/>
              <p:cNvSpPr/>
              <p:nvPr/>
            </p:nvSpPr>
            <p:spPr bwMode="auto">
              <a:xfrm>
                <a:off x="-2488025" y="1456567"/>
                <a:ext cx="304800" cy="3048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lgn="ctr">
                  <a:defRPr/>
                </a:pPr>
                <a:endParaRPr lang="en-US" sz="1100">
                  <a:latin typeface="Arial"/>
                  <a:ea typeface="ヒラギノ角ゴ ProN W3" charset="0"/>
                  <a:cs typeface="Arial"/>
                  <a:sym typeface="Gill Sans" charset="0"/>
                </a:endParaRPr>
              </a:p>
            </p:txBody>
          </p:sp>
          <p:sp>
            <p:nvSpPr>
              <p:cNvPr id="75" name="Oval 74"/>
              <p:cNvSpPr/>
              <p:nvPr/>
            </p:nvSpPr>
            <p:spPr bwMode="auto">
              <a:xfrm>
                <a:off x="-2107025" y="1761367"/>
                <a:ext cx="304800" cy="3048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lgn="ctr">
                  <a:defRPr/>
                </a:pPr>
                <a:endParaRPr lang="en-US" sz="1100">
                  <a:latin typeface="Arial"/>
                  <a:ea typeface="ヒラギノ角ゴ ProN W3" charset="0"/>
                  <a:cs typeface="Arial"/>
                  <a:sym typeface="Gill Sans" charset="0"/>
                </a:endParaRPr>
              </a:p>
            </p:txBody>
          </p:sp>
          <p:sp>
            <p:nvSpPr>
              <p:cNvPr id="76" name="Oval 75"/>
              <p:cNvSpPr/>
              <p:nvPr/>
            </p:nvSpPr>
            <p:spPr bwMode="auto">
              <a:xfrm>
                <a:off x="-2393985" y="2170446"/>
                <a:ext cx="304800" cy="304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lgn="ctr">
                  <a:defRPr/>
                </a:pPr>
                <a:endParaRPr lang="en-US" sz="1100">
                  <a:latin typeface="Arial"/>
                  <a:ea typeface="ヒラギノ角ゴ ProN W3" charset="0"/>
                  <a:cs typeface="Arial"/>
                  <a:sym typeface="Gill Sans" charset="0"/>
                </a:endParaRPr>
              </a:p>
            </p:txBody>
          </p:sp>
          <p:sp>
            <p:nvSpPr>
              <p:cNvPr id="77" name="Oval 76"/>
              <p:cNvSpPr/>
              <p:nvPr/>
            </p:nvSpPr>
            <p:spPr bwMode="auto">
              <a:xfrm>
                <a:off x="-2657368" y="2627673"/>
                <a:ext cx="304800" cy="304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lgn="ctr">
                  <a:defRPr/>
                </a:pPr>
                <a:endParaRPr lang="en-US" sz="1100">
                  <a:latin typeface="Arial"/>
                  <a:ea typeface="ヒラギノ角ゴ ProN W3" charset="0"/>
                  <a:cs typeface="Arial"/>
                  <a:sym typeface="Gill Sans" charset="0"/>
                </a:endParaRPr>
              </a:p>
            </p:txBody>
          </p:sp>
          <p:sp>
            <p:nvSpPr>
              <p:cNvPr id="78" name="TextBox 13"/>
              <p:cNvSpPr txBox="1">
                <a:spLocks noChangeArrowheads="1"/>
              </p:cNvSpPr>
              <p:nvPr/>
            </p:nvSpPr>
            <p:spPr bwMode="auto">
              <a:xfrm>
                <a:off x="-3548288" y="2382496"/>
                <a:ext cx="663509" cy="374876"/>
              </a:xfrm>
              <a:prstGeom prst="rect">
                <a:avLst/>
              </a:prstGeom>
              <a:noFill/>
              <a:ln w="9525">
                <a:noFill/>
                <a:miter lim="800000"/>
                <a:headEnd/>
                <a:tailEnd/>
              </a:ln>
            </p:spPr>
            <p:txBody>
              <a:bodyPr wrap="square">
                <a:spAutoFit/>
              </a:bodyPr>
              <a:lstStyle/>
              <a:p>
                <a:r>
                  <a:rPr lang="en-US" sz="400" b="1" i="1" dirty="0">
                    <a:solidFill>
                      <a:srgbClr val="000000"/>
                    </a:solidFill>
                    <a:latin typeface="Arial"/>
                    <a:cs typeface="Arial"/>
                  </a:rPr>
                  <a:t>Li</a:t>
                </a:r>
                <a:r>
                  <a:rPr lang="en-US" sz="400" b="1" i="1" baseline="30000" dirty="0">
                    <a:solidFill>
                      <a:srgbClr val="000000"/>
                    </a:solidFill>
                    <a:latin typeface="Arial"/>
                    <a:cs typeface="Arial"/>
                  </a:rPr>
                  <a:t>+</a:t>
                </a:r>
              </a:p>
            </p:txBody>
          </p:sp>
          <p:sp>
            <p:nvSpPr>
              <p:cNvPr id="79" name="Oval 78"/>
              <p:cNvSpPr/>
              <p:nvPr/>
            </p:nvSpPr>
            <p:spPr bwMode="auto">
              <a:xfrm>
                <a:off x="-2055118" y="2656979"/>
                <a:ext cx="304800" cy="304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lgn="ctr">
                  <a:defRPr/>
                </a:pPr>
                <a:endParaRPr lang="en-US" sz="1100">
                  <a:latin typeface="Arial"/>
                  <a:ea typeface="ヒラギノ角ゴ ProN W3" charset="0"/>
                  <a:cs typeface="Arial"/>
                  <a:sym typeface="Gill Sans" charset="0"/>
                </a:endParaRPr>
              </a:p>
            </p:txBody>
          </p:sp>
          <p:sp>
            <p:nvSpPr>
              <p:cNvPr id="80" name="Oval 79"/>
              <p:cNvSpPr/>
              <p:nvPr/>
            </p:nvSpPr>
            <p:spPr bwMode="auto">
              <a:xfrm>
                <a:off x="-2068902" y="3051764"/>
                <a:ext cx="304800" cy="304800"/>
              </a:xfrm>
              <a:prstGeom prst="ellipse">
                <a:avLst/>
              </a:prstGeom>
              <a:solidFill>
                <a:srgbClr val="642F0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lgn="ctr">
                  <a:defRPr/>
                </a:pPr>
                <a:endParaRPr lang="en-US" sz="1100">
                  <a:latin typeface="Arial"/>
                  <a:ea typeface="ヒラギノ角ゴ ProN W3" charset="0"/>
                  <a:cs typeface="Arial"/>
                  <a:sym typeface="Gill Sans" charset="0"/>
                </a:endParaRPr>
              </a:p>
            </p:txBody>
          </p:sp>
          <p:cxnSp>
            <p:nvCxnSpPr>
              <p:cNvPr id="81" name="Straight Connector 65"/>
              <p:cNvCxnSpPr>
                <a:cxnSpLocks noChangeShapeType="1"/>
              </p:cNvCxnSpPr>
              <p:nvPr/>
            </p:nvCxnSpPr>
            <p:spPr bwMode="auto">
              <a:xfrm flipV="1">
                <a:off x="-3757965" y="947039"/>
                <a:ext cx="0" cy="365760"/>
              </a:xfrm>
              <a:prstGeom prst="line">
                <a:avLst/>
              </a:prstGeom>
              <a:noFill/>
              <a:ln w="25400" algn="ctr">
                <a:solidFill>
                  <a:srgbClr val="000000"/>
                </a:solidFill>
                <a:round/>
                <a:headEnd/>
                <a:tailEnd/>
              </a:ln>
            </p:spPr>
          </p:cxnSp>
          <p:cxnSp>
            <p:nvCxnSpPr>
              <p:cNvPr id="82" name="Straight Connector 66"/>
              <p:cNvCxnSpPr>
                <a:cxnSpLocks noChangeShapeType="1"/>
              </p:cNvCxnSpPr>
              <p:nvPr/>
            </p:nvCxnSpPr>
            <p:spPr bwMode="auto">
              <a:xfrm flipV="1">
                <a:off x="-1166066" y="947039"/>
                <a:ext cx="0" cy="365760"/>
              </a:xfrm>
              <a:prstGeom prst="line">
                <a:avLst/>
              </a:prstGeom>
              <a:noFill/>
              <a:ln w="25400" algn="ctr">
                <a:solidFill>
                  <a:srgbClr val="000000"/>
                </a:solidFill>
                <a:round/>
                <a:headEnd/>
                <a:tailEnd/>
              </a:ln>
            </p:spPr>
          </p:cxnSp>
          <p:sp>
            <p:nvSpPr>
              <p:cNvPr id="83" name="TextBox 14"/>
              <p:cNvSpPr txBox="1">
                <a:spLocks noChangeArrowheads="1"/>
              </p:cNvSpPr>
              <p:nvPr/>
            </p:nvSpPr>
            <p:spPr bwMode="auto">
              <a:xfrm>
                <a:off x="-1860602" y="1531650"/>
                <a:ext cx="588338" cy="412364"/>
              </a:xfrm>
              <a:prstGeom prst="rect">
                <a:avLst/>
              </a:prstGeom>
              <a:noFill/>
              <a:ln w="9525">
                <a:noFill/>
                <a:miter lim="800000"/>
                <a:headEnd/>
                <a:tailEnd/>
              </a:ln>
            </p:spPr>
            <p:txBody>
              <a:bodyPr wrap="square">
                <a:spAutoFit/>
              </a:bodyPr>
              <a:lstStyle/>
              <a:p>
                <a:r>
                  <a:rPr lang="en-US" sz="500" b="1" i="1" dirty="0">
                    <a:solidFill>
                      <a:srgbClr val="000000"/>
                    </a:solidFill>
                    <a:latin typeface="Arial"/>
                    <a:cs typeface="Arial"/>
                  </a:rPr>
                  <a:t>e</a:t>
                </a:r>
                <a:r>
                  <a:rPr lang="en-US" sz="500" b="1" i="1" baseline="30000" dirty="0">
                    <a:solidFill>
                      <a:srgbClr val="000000"/>
                    </a:solidFill>
                    <a:latin typeface="Arial"/>
                    <a:cs typeface="Arial"/>
                  </a:rPr>
                  <a:t>-</a:t>
                </a:r>
              </a:p>
            </p:txBody>
          </p:sp>
          <p:sp>
            <p:nvSpPr>
              <p:cNvPr id="84" name="Oval 83"/>
              <p:cNvSpPr/>
              <p:nvPr/>
            </p:nvSpPr>
            <p:spPr bwMode="auto">
              <a:xfrm>
                <a:off x="-2457538" y="3116596"/>
                <a:ext cx="304800" cy="304800"/>
              </a:xfrm>
              <a:prstGeom prst="ellipse">
                <a:avLst/>
              </a:prstGeom>
              <a:solidFill>
                <a:srgbClr val="642F0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algn="ctr">
                  <a:defRPr/>
                </a:pPr>
                <a:endParaRPr lang="en-US" sz="1100">
                  <a:latin typeface="Arial"/>
                  <a:ea typeface="ヒラギノ角ゴ ProN W3" charset="0"/>
                  <a:cs typeface="Arial"/>
                  <a:sym typeface="Gill Sans" charset="0"/>
                </a:endParaRPr>
              </a:p>
            </p:txBody>
          </p:sp>
          <p:sp>
            <p:nvSpPr>
              <p:cNvPr id="85" name="Oval 84"/>
              <p:cNvSpPr/>
              <p:nvPr/>
            </p:nvSpPr>
            <p:spPr>
              <a:xfrm>
                <a:off x="-2259425" y="167723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86" name="Oval 85"/>
              <p:cNvSpPr/>
              <p:nvPr/>
            </p:nvSpPr>
            <p:spPr>
              <a:xfrm>
                <a:off x="-2132426" y="1956631"/>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87" name="Oval 86"/>
              <p:cNvSpPr/>
              <p:nvPr/>
            </p:nvSpPr>
            <p:spPr>
              <a:xfrm>
                <a:off x="-1750318" y="3095709"/>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88" name="Oval 87"/>
              <p:cNvSpPr/>
              <p:nvPr/>
            </p:nvSpPr>
            <p:spPr>
              <a:xfrm>
                <a:off x="-1751411" y="193123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89" name="Oval 88"/>
              <p:cNvSpPr/>
              <p:nvPr/>
            </p:nvSpPr>
            <p:spPr>
              <a:xfrm>
                <a:off x="-2150585" y="2946762"/>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0" name="Oval 89"/>
              <p:cNvSpPr/>
              <p:nvPr/>
            </p:nvSpPr>
            <p:spPr>
              <a:xfrm>
                <a:off x="-1720502" y="2840035"/>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1" name="Oval 90"/>
              <p:cNvSpPr/>
              <p:nvPr/>
            </p:nvSpPr>
            <p:spPr>
              <a:xfrm>
                <a:off x="-1559611" y="2718621"/>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2" name="Oval 91"/>
              <p:cNvSpPr/>
              <p:nvPr/>
            </p:nvSpPr>
            <p:spPr>
              <a:xfrm>
                <a:off x="-2327167" y="276099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3" name="Oval 92"/>
              <p:cNvSpPr/>
              <p:nvPr/>
            </p:nvSpPr>
            <p:spPr>
              <a:xfrm>
                <a:off x="-2073163" y="2896462"/>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4" name="Oval 93"/>
              <p:cNvSpPr/>
              <p:nvPr/>
            </p:nvSpPr>
            <p:spPr>
              <a:xfrm>
                <a:off x="-2504968" y="327743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5" name="Oval 94"/>
              <p:cNvSpPr/>
              <p:nvPr/>
            </p:nvSpPr>
            <p:spPr>
              <a:xfrm>
                <a:off x="-1722787" y="2951237"/>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6" name="Oval 95"/>
              <p:cNvSpPr/>
              <p:nvPr/>
            </p:nvSpPr>
            <p:spPr>
              <a:xfrm>
                <a:off x="-1438333" y="2396367"/>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7" name="Oval 96"/>
              <p:cNvSpPr/>
              <p:nvPr/>
            </p:nvSpPr>
            <p:spPr>
              <a:xfrm>
                <a:off x="-1920757" y="2354574"/>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8" name="Oval 97"/>
              <p:cNvSpPr/>
              <p:nvPr/>
            </p:nvSpPr>
            <p:spPr>
              <a:xfrm>
                <a:off x="-1666745" y="198203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99" name="Oval 98"/>
              <p:cNvSpPr/>
              <p:nvPr/>
            </p:nvSpPr>
            <p:spPr>
              <a:xfrm>
                <a:off x="-1573608" y="1869875"/>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0" name="Oval 99"/>
              <p:cNvSpPr/>
              <p:nvPr/>
            </p:nvSpPr>
            <p:spPr>
              <a:xfrm>
                <a:off x="-2581183" y="1753417"/>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1" name="Oval 100"/>
              <p:cNvSpPr/>
              <p:nvPr/>
            </p:nvSpPr>
            <p:spPr>
              <a:xfrm>
                <a:off x="-2454184" y="1931218"/>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2" name="Oval 101"/>
              <p:cNvSpPr/>
              <p:nvPr/>
            </p:nvSpPr>
            <p:spPr>
              <a:xfrm>
                <a:off x="-2394915" y="2176761"/>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3" name="Oval 102"/>
              <p:cNvSpPr/>
              <p:nvPr/>
            </p:nvSpPr>
            <p:spPr>
              <a:xfrm>
                <a:off x="-1791826" y="1462484"/>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4" name="Oval 103"/>
              <p:cNvSpPr/>
              <p:nvPr/>
            </p:nvSpPr>
            <p:spPr>
              <a:xfrm>
                <a:off x="-1996966" y="1550203"/>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5" name="Oval 104"/>
              <p:cNvSpPr/>
              <p:nvPr/>
            </p:nvSpPr>
            <p:spPr>
              <a:xfrm>
                <a:off x="-1457052" y="167723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6" name="TextBox 14"/>
              <p:cNvSpPr txBox="1">
                <a:spLocks noChangeArrowheads="1"/>
              </p:cNvSpPr>
              <p:nvPr/>
            </p:nvSpPr>
            <p:spPr bwMode="auto">
              <a:xfrm>
                <a:off x="-2538793" y="2149531"/>
                <a:ext cx="590839" cy="412364"/>
              </a:xfrm>
              <a:prstGeom prst="rect">
                <a:avLst/>
              </a:prstGeom>
              <a:noFill/>
              <a:ln w="9525">
                <a:noFill/>
                <a:miter lim="800000"/>
                <a:headEnd/>
                <a:tailEnd/>
              </a:ln>
            </p:spPr>
            <p:txBody>
              <a:bodyPr wrap="square">
                <a:spAutoFit/>
              </a:bodyPr>
              <a:lstStyle/>
              <a:p>
                <a:r>
                  <a:rPr lang="en-US" sz="500" b="1" i="1" dirty="0">
                    <a:solidFill>
                      <a:srgbClr val="000000"/>
                    </a:solidFill>
                    <a:latin typeface="Arial"/>
                    <a:cs typeface="Arial"/>
                  </a:rPr>
                  <a:t>e</a:t>
                </a:r>
                <a:r>
                  <a:rPr lang="en-US" sz="500" b="1" i="1" baseline="30000" dirty="0">
                    <a:solidFill>
                      <a:srgbClr val="000000"/>
                    </a:solidFill>
                    <a:latin typeface="Arial"/>
                    <a:cs typeface="Arial"/>
                  </a:rPr>
                  <a:t>-</a:t>
                </a:r>
              </a:p>
            </p:txBody>
          </p:sp>
          <p:sp>
            <p:nvSpPr>
              <p:cNvPr id="107" name="Oval 106"/>
              <p:cNvSpPr/>
              <p:nvPr/>
            </p:nvSpPr>
            <p:spPr>
              <a:xfrm>
                <a:off x="-2344101" y="301499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8" name="Oval 107"/>
              <p:cNvSpPr/>
              <p:nvPr/>
            </p:nvSpPr>
            <p:spPr>
              <a:xfrm>
                <a:off x="-2728383" y="1978337"/>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09" name="Oval 108"/>
              <p:cNvSpPr/>
              <p:nvPr/>
            </p:nvSpPr>
            <p:spPr>
              <a:xfrm>
                <a:off x="-1766334" y="1795752"/>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0" name="Oval 109"/>
              <p:cNvSpPr/>
              <p:nvPr/>
            </p:nvSpPr>
            <p:spPr>
              <a:xfrm>
                <a:off x="-1946166" y="161846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1" name="Oval 110"/>
              <p:cNvSpPr/>
              <p:nvPr/>
            </p:nvSpPr>
            <p:spPr>
              <a:xfrm>
                <a:off x="-2479539" y="3361302"/>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2" name="Oval 111"/>
              <p:cNvSpPr/>
              <p:nvPr/>
            </p:nvSpPr>
            <p:spPr>
              <a:xfrm>
                <a:off x="-2462584" y="2125961"/>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3" name="Oval 112"/>
              <p:cNvSpPr/>
              <p:nvPr/>
            </p:nvSpPr>
            <p:spPr>
              <a:xfrm>
                <a:off x="-2572672" y="322663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4" name="Oval 113"/>
              <p:cNvSpPr/>
              <p:nvPr/>
            </p:nvSpPr>
            <p:spPr>
              <a:xfrm>
                <a:off x="-2640393" y="1829618"/>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5" name="Oval 114"/>
              <p:cNvSpPr/>
              <p:nvPr/>
            </p:nvSpPr>
            <p:spPr>
              <a:xfrm>
                <a:off x="-2140892" y="3030851"/>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6" name="Oval 115"/>
              <p:cNvSpPr/>
              <p:nvPr/>
            </p:nvSpPr>
            <p:spPr>
              <a:xfrm>
                <a:off x="-2702634" y="1541795"/>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7" name="TextBox 13"/>
              <p:cNvSpPr txBox="1">
                <a:spLocks noChangeArrowheads="1"/>
              </p:cNvSpPr>
              <p:nvPr/>
            </p:nvSpPr>
            <p:spPr bwMode="auto">
              <a:xfrm>
                <a:off x="-3052396" y="2364745"/>
                <a:ext cx="733255" cy="374876"/>
              </a:xfrm>
              <a:prstGeom prst="rect">
                <a:avLst/>
              </a:prstGeom>
              <a:noFill/>
              <a:ln w="9525">
                <a:noFill/>
                <a:miter lim="800000"/>
                <a:headEnd/>
                <a:tailEnd/>
              </a:ln>
            </p:spPr>
            <p:txBody>
              <a:bodyPr wrap="square">
                <a:spAutoFit/>
              </a:bodyPr>
              <a:lstStyle/>
              <a:p>
                <a:r>
                  <a:rPr lang="en-US" sz="400" b="1" i="1" dirty="0">
                    <a:solidFill>
                      <a:srgbClr val="000000"/>
                    </a:solidFill>
                    <a:latin typeface="Arial"/>
                    <a:cs typeface="Arial"/>
                  </a:rPr>
                  <a:t>Li</a:t>
                </a:r>
                <a:r>
                  <a:rPr lang="en-US" sz="400" b="1" i="1" baseline="30000" dirty="0">
                    <a:solidFill>
                      <a:srgbClr val="000000"/>
                    </a:solidFill>
                    <a:latin typeface="Arial"/>
                    <a:cs typeface="Arial"/>
                  </a:rPr>
                  <a:t>+</a:t>
                </a:r>
              </a:p>
            </p:txBody>
          </p:sp>
          <p:sp>
            <p:nvSpPr>
              <p:cNvPr id="118" name="Oval 117"/>
              <p:cNvSpPr/>
              <p:nvPr/>
            </p:nvSpPr>
            <p:spPr>
              <a:xfrm>
                <a:off x="-1573608" y="193070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19" name="Oval 118"/>
              <p:cNvSpPr/>
              <p:nvPr/>
            </p:nvSpPr>
            <p:spPr>
              <a:xfrm>
                <a:off x="-1507852" y="1793647"/>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0" name="Oval 119"/>
              <p:cNvSpPr/>
              <p:nvPr/>
            </p:nvSpPr>
            <p:spPr>
              <a:xfrm>
                <a:off x="-2606568" y="336661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1" name="Oval 120"/>
              <p:cNvSpPr/>
              <p:nvPr/>
            </p:nvSpPr>
            <p:spPr>
              <a:xfrm>
                <a:off x="-2441636" y="262229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2" name="Oval 121"/>
              <p:cNvSpPr/>
              <p:nvPr/>
            </p:nvSpPr>
            <p:spPr>
              <a:xfrm>
                <a:off x="-2059583" y="3128758"/>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3" name="Oval 122"/>
              <p:cNvSpPr/>
              <p:nvPr/>
            </p:nvSpPr>
            <p:spPr>
              <a:xfrm>
                <a:off x="-2488025" y="2543692"/>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4" name="Oval 123"/>
              <p:cNvSpPr/>
              <p:nvPr/>
            </p:nvSpPr>
            <p:spPr>
              <a:xfrm>
                <a:off x="-2385356" y="191695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5" name="Oval 124"/>
              <p:cNvSpPr/>
              <p:nvPr/>
            </p:nvSpPr>
            <p:spPr>
              <a:xfrm>
                <a:off x="-2309173" y="1756089"/>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6" name="Oval 125"/>
              <p:cNvSpPr/>
              <p:nvPr/>
            </p:nvSpPr>
            <p:spPr>
              <a:xfrm>
                <a:off x="-2309173" y="1857689"/>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7" name="Oval 126"/>
              <p:cNvSpPr/>
              <p:nvPr/>
            </p:nvSpPr>
            <p:spPr>
              <a:xfrm>
                <a:off x="-1996059" y="2344002"/>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8" name="Oval 127"/>
              <p:cNvSpPr/>
              <p:nvPr/>
            </p:nvSpPr>
            <p:spPr>
              <a:xfrm>
                <a:off x="-2084983" y="2358211"/>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29" name="Oval 128"/>
              <p:cNvSpPr/>
              <p:nvPr/>
            </p:nvSpPr>
            <p:spPr>
              <a:xfrm>
                <a:off x="-2111260" y="2788248"/>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0" name="Oval 129"/>
              <p:cNvSpPr/>
              <p:nvPr/>
            </p:nvSpPr>
            <p:spPr>
              <a:xfrm>
                <a:off x="-2205463" y="1626430"/>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1" name="Oval 130"/>
              <p:cNvSpPr/>
              <p:nvPr/>
            </p:nvSpPr>
            <p:spPr>
              <a:xfrm>
                <a:off x="-1776825" y="1846552"/>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2" name="Oval 131"/>
              <p:cNvSpPr/>
              <p:nvPr/>
            </p:nvSpPr>
            <p:spPr>
              <a:xfrm>
                <a:off x="-2085872" y="1635397"/>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3" name="Oval 132"/>
              <p:cNvSpPr/>
              <p:nvPr/>
            </p:nvSpPr>
            <p:spPr>
              <a:xfrm>
                <a:off x="-1857260" y="2441204"/>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4" name="Oval 133"/>
              <p:cNvSpPr/>
              <p:nvPr/>
            </p:nvSpPr>
            <p:spPr>
              <a:xfrm>
                <a:off x="-1659362" y="3045207"/>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5" name="Oval 134"/>
              <p:cNvSpPr/>
              <p:nvPr/>
            </p:nvSpPr>
            <p:spPr>
              <a:xfrm>
                <a:off x="-1649811" y="2809379"/>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6" name="Oval 135"/>
              <p:cNvSpPr/>
              <p:nvPr/>
            </p:nvSpPr>
            <p:spPr>
              <a:xfrm>
                <a:off x="-1553877" y="281179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7" name="Oval 136"/>
              <p:cNvSpPr/>
              <p:nvPr/>
            </p:nvSpPr>
            <p:spPr>
              <a:xfrm>
                <a:off x="-1880479" y="2281043"/>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8" name="Oval 137"/>
              <p:cNvSpPr/>
              <p:nvPr/>
            </p:nvSpPr>
            <p:spPr>
              <a:xfrm>
                <a:off x="-1787342" y="2229713"/>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39" name="Oval 138"/>
              <p:cNvSpPr/>
              <p:nvPr/>
            </p:nvSpPr>
            <p:spPr>
              <a:xfrm>
                <a:off x="-1711159" y="206884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40" name="Oval 139"/>
              <p:cNvSpPr/>
              <p:nvPr/>
            </p:nvSpPr>
            <p:spPr>
              <a:xfrm>
                <a:off x="-1711159" y="217044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41" name="Oval 140"/>
              <p:cNvSpPr/>
              <p:nvPr/>
            </p:nvSpPr>
            <p:spPr>
              <a:xfrm>
                <a:off x="-2606568" y="2977723"/>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graphicFrame>
            <p:nvGraphicFramePr>
              <p:cNvPr id="142" name="Object 141"/>
              <p:cNvGraphicFramePr>
                <a:graphicFrameLocks noChangeAspect="1"/>
              </p:cNvGraphicFramePr>
              <p:nvPr>
                <p:extLst/>
              </p:nvPr>
            </p:nvGraphicFramePr>
            <p:xfrm>
              <a:off x="-3168152" y="2684789"/>
              <a:ext cx="463550" cy="203200"/>
            </p:xfrm>
            <a:graphic>
              <a:graphicData uri="http://schemas.openxmlformats.org/presentationml/2006/ole">
                <mc:AlternateContent xmlns:mc="http://schemas.openxmlformats.org/markup-compatibility/2006">
                  <mc:Choice xmlns:v="urn:schemas-microsoft-com:vml" Requires="v">
                    <p:oleObj spid="_x0000_s1301" name="CS ChemDraw Drawing" r:id="rId15" imgW="463044" imgH="202516" progId="ChemDraw.Document.6.0">
                      <p:embed/>
                    </p:oleObj>
                  </mc:Choice>
                  <mc:Fallback>
                    <p:oleObj name="CS ChemDraw Drawing" r:id="rId15" imgW="463044" imgH="202516" progId="ChemDraw.Document.6.0">
                      <p:embed/>
                      <p:pic>
                        <p:nvPicPr>
                          <p:cNvPr id="142" name="Object 141"/>
                          <p:cNvPicPr/>
                          <p:nvPr/>
                        </p:nvPicPr>
                        <p:blipFill>
                          <a:blip r:embed="rId16"/>
                          <a:stretch>
                            <a:fillRect/>
                          </a:stretch>
                        </p:blipFill>
                        <p:spPr>
                          <a:xfrm>
                            <a:off x="-3168152" y="2684789"/>
                            <a:ext cx="463550" cy="203200"/>
                          </a:xfrm>
                          <a:prstGeom prst="rect">
                            <a:avLst/>
                          </a:prstGeom>
                        </p:spPr>
                      </p:pic>
                    </p:oleObj>
                  </mc:Fallback>
                </mc:AlternateContent>
              </a:graphicData>
            </a:graphic>
          </p:graphicFrame>
          <p:graphicFrame>
            <p:nvGraphicFramePr>
              <p:cNvPr id="143" name="Object 142"/>
              <p:cNvGraphicFramePr>
                <a:graphicFrameLocks noChangeAspect="1"/>
              </p:cNvGraphicFramePr>
              <p:nvPr>
                <p:extLst/>
              </p:nvPr>
            </p:nvGraphicFramePr>
            <p:xfrm>
              <a:off x="-3168152" y="2209866"/>
              <a:ext cx="463550" cy="201613"/>
            </p:xfrm>
            <a:graphic>
              <a:graphicData uri="http://schemas.openxmlformats.org/presentationml/2006/ole">
                <mc:AlternateContent xmlns:mc="http://schemas.openxmlformats.org/markup-compatibility/2006">
                  <mc:Choice xmlns:v="urn:schemas-microsoft-com:vml" Requires="v">
                    <p:oleObj spid="_x0000_s1302" name="CS ChemDraw Drawing" r:id="rId17" imgW="463044" imgH="200975" progId="ChemDraw.Document.6.0">
                      <p:embed/>
                    </p:oleObj>
                  </mc:Choice>
                  <mc:Fallback>
                    <p:oleObj name="CS ChemDraw Drawing" r:id="rId17" imgW="463044" imgH="200975" progId="ChemDraw.Document.6.0">
                      <p:embed/>
                      <p:pic>
                        <p:nvPicPr>
                          <p:cNvPr id="143" name="Object 142"/>
                          <p:cNvPicPr/>
                          <p:nvPr/>
                        </p:nvPicPr>
                        <p:blipFill>
                          <a:blip r:embed="rId18"/>
                          <a:stretch>
                            <a:fillRect/>
                          </a:stretch>
                        </p:blipFill>
                        <p:spPr>
                          <a:xfrm>
                            <a:off x="-3168152" y="2209866"/>
                            <a:ext cx="463550" cy="201613"/>
                          </a:xfrm>
                          <a:prstGeom prst="rect">
                            <a:avLst/>
                          </a:prstGeom>
                        </p:spPr>
                      </p:pic>
                    </p:oleObj>
                  </mc:Fallback>
                </mc:AlternateContent>
              </a:graphicData>
            </a:graphic>
          </p:graphicFrame>
          <p:graphicFrame>
            <p:nvGraphicFramePr>
              <p:cNvPr id="144" name="Object 143"/>
              <p:cNvGraphicFramePr>
                <a:graphicFrameLocks noChangeAspect="1"/>
              </p:cNvGraphicFramePr>
              <p:nvPr>
                <p:extLst/>
              </p:nvPr>
            </p:nvGraphicFramePr>
            <p:xfrm>
              <a:off x="-1585358" y="1492146"/>
              <a:ext cx="463550" cy="201613"/>
            </p:xfrm>
            <a:graphic>
              <a:graphicData uri="http://schemas.openxmlformats.org/presentationml/2006/ole">
                <mc:AlternateContent xmlns:mc="http://schemas.openxmlformats.org/markup-compatibility/2006">
                  <mc:Choice xmlns:v="urn:schemas-microsoft-com:vml" Requires="v">
                    <p:oleObj spid="_x0000_s1303" name="CS ChemDraw Drawing" r:id="rId19" imgW="463044" imgH="200975" progId="ChemDraw.Document.6.0">
                      <p:embed/>
                    </p:oleObj>
                  </mc:Choice>
                  <mc:Fallback>
                    <p:oleObj name="CS ChemDraw Drawing" r:id="rId19" imgW="463044" imgH="200975" progId="ChemDraw.Document.6.0">
                      <p:embed/>
                      <p:pic>
                        <p:nvPicPr>
                          <p:cNvPr id="144" name="Object 14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5358" y="1492146"/>
                            <a:ext cx="463550" cy="20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45" name="Object 144"/>
              <p:cNvGraphicFramePr>
                <a:graphicFrameLocks noChangeAspect="1"/>
              </p:cNvGraphicFramePr>
              <p:nvPr>
                <p:extLst/>
              </p:nvPr>
            </p:nvGraphicFramePr>
            <p:xfrm>
              <a:off x="-1585358" y="1856639"/>
              <a:ext cx="463550" cy="203200"/>
            </p:xfrm>
            <a:graphic>
              <a:graphicData uri="http://schemas.openxmlformats.org/presentationml/2006/ole">
                <mc:AlternateContent xmlns:mc="http://schemas.openxmlformats.org/markup-compatibility/2006">
                  <mc:Choice xmlns:v="urn:schemas-microsoft-com:vml" Requires="v">
                    <p:oleObj spid="_x0000_s1304" name="CS ChemDraw Drawing" r:id="rId20" imgW="463044" imgH="202516" progId="ChemDraw.Document.6.0">
                      <p:embed/>
                    </p:oleObj>
                  </mc:Choice>
                  <mc:Fallback>
                    <p:oleObj name="CS ChemDraw Drawing" r:id="rId20" imgW="463044" imgH="202516" progId="ChemDraw.Document.6.0">
                      <p:embed/>
                      <p:pic>
                        <p:nvPicPr>
                          <p:cNvPr id="145" name="Object 14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5358" y="1856639"/>
                            <a:ext cx="46355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46" name="Object 145"/>
              <p:cNvGraphicFramePr>
                <a:graphicFrameLocks noChangeAspect="1"/>
              </p:cNvGraphicFramePr>
              <p:nvPr>
                <p:extLst/>
              </p:nvPr>
            </p:nvGraphicFramePr>
            <p:xfrm>
              <a:off x="-2228909" y="2091589"/>
              <a:ext cx="463550" cy="201613"/>
            </p:xfrm>
            <a:graphic>
              <a:graphicData uri="http://schemas.openxmlformats.org/presentationml/2006/ole">
                <mc:AlternateContent xmlns:mc="http://schemas.openxmlformats.org/markup-compatibility/2006">
                  <mc:Choice xmlns:v="urn:schemas-microsoft-com:vml" Requires="v">
                    <p:oleObj spid="_x0000_s1305" name="CS ChemDraw Drawing" r:id="rId21" imgW="463044" imgH="200975" progId="ChemDraw.Document.6.0">
                      <p:embed/>
                    </p:oleObj>
                  </mc:Choice>
                  <mc:Fallback>
                    <p:oleObj name="CS ChemDraw Drawing" r:id="rId21" imgW="463044" imgH="200975" progId="ChemDraw.Document.6.0">
                      <p:embed/>
                      <p:pic>
                        <p:nvPicPr>
                          <p:cNvPr id="146" name="Object 14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28909" y="2091589"/>
                            <a:ext cx="463550" cy="20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47" name="Object 146"/>
              <p:cNvGraphicFramePr>
                <a:graphicFrameLocks noChangeAspect="1"/>
              </p:cNvGraphicFramePr>
              <p:nvPr>
                <p:extLst/>
              </p:nvPr>
            </p:nvGraphicFramePr>
            <p:xfrm>
              <a:off x="-2248964" y="2459811"/>
              <a:ext cx="463550" cy="203200"/>
            </p:xfrm>
            <a:graphic>
              <a:graphicData uri="http://schemas.openxmlformats.org/presentationml/2006/ole">
                <mc:AlternateContent xmlns:mc="http://schemas.openxmlformats.org/markup-compatibility/2006">
                  <mc:Choice xmlns:v="urn:schemas-microsoft-com:vml" Requires="v">
                    <p:oleObj spid="_x0000_s1306" name="CS ChemDraw Drawing" r:id="rId22" imgW="463044" imgH="202516" progId="ChemDraw.Document.6.0">
                      <p:embed/>
                    </p:oleObj>
                  </mc:Choice>
                  <mc:Fallback>
                    <p:oleObj name="CS ChemDraw Drawing" r:id="rId22" imgW="463044" imgH="202516" progId="ChemDraw.Document.6.0">
                      <p:embed/>
                      <p:pic>
                        <p:nvPicPr>
                          <p:cNvPr id="147" name="Object 14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48964" y="2459811"/>
                            <a:ext cx="46355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148" name="Straight Connector 1"/>
              <p:cNvCxnSpPr>
                <a:cxnSpLocks noChangeShapeType="1"/>
              </p:cNvCxnSpPr>
              <p:nvPr/>
            </p:nvCxnSpPr>
            <p:spPr bwMode="auto">
              <a:xfrm flipV="1">
                <a:off x="-3753842" y="947039"/>
                <a:ext cx="2587776" cy="1492"/>
              </a:xfrm>
              <a:prstGeom prst="line">
                <a:avLst/>
              </a:prstGeom>
              <a:noFill/>
              <a:ln w="25400" algn="ctr">
                <a:solidFill>
                  <a:srgbClr val="000000"/>
                </a:solidFill>
                <a:round/>
                <a:headEnd/>
                <a:tailEnd/>
              </a:ln>
            </p:spPr>
          </p:cxnSp>
          <p:grpSp>
            <p:nvGrpSpPr>
              <p:cNvPr id="149" name="Group 148"/>
              <p:cNvGrpSpPr/>
              <p:nvPr/>
            </p:nvGrpSpPr>
            <p:grpSpPr>
              <a:xfrm>
                <a:off x="-3252419" y="740856"/>
                <a:ext cx="479481" cy="422179"/>
                <a:chOff x="2174163" y="1471191"/>
                <a:chExt cx="479481" cy="422179"/>
              </a:xfrm>
            </p:grpSpPr>
            <p:sp>
              <p:nvSpPr>
                <p:cNvPr id="150" name="Oval 149"/>
                <p:cNvSpPr/>
                <p:nvPr/>
              </p:nvSpPr>
              <p:spPr bwMode="auto">
                <a:xfrm>
                  <a:off x="2242481" y="1482207"/>
                  <a:ext cx="411163" cy="411163"/>
                </a:xfrm>
                <a:prstGeom prst="ellipse">
                  <a:avLst/>
                </a:prstGeom>
                <a:solidFill>
                  <a:schemeClr val="bg2">
                    <a:lumMod val="90000"/>
                  </a:schemeClr>
                </a:solidFill>
                <a:ln>
                  <a:solidFill>
                    <a:schemeClr val="tx1"/>
                  </a:solidFill>
                </a:ln>
                <a:effectLst>
                  <a:outerShdw blurRad="44450" dist="27940" dir="5400000" algn="ctr">
                    <a:srgbClr val="000000">
                      <a:alpha val="32000"/>
                    </a:srgbClr>
                  </a:outerShdw>
                </a:effectLst>
                <a:extLst/>
              </p:spPr>
              <p:txBody>
                <a:bodyPr/>
                <a:lstStyle/>
                <a:p>
                  <a:pPr algn="ctr">
                    <a:defRPr/>
                  </a:pPr>
                  <a:endParaRPr lang="en-US" sz="1100">
                    <a:latin typeface="Arial"/>
                    <a:ea typeface="ヒラギノ角ゴ ProN W3" charset="0"/>
                    <a:cs typeface="Arial"/>
                    <a:sym typeface="Gill Sans" charset="0"/>
                  </a:endParaRPr>
                </a:p>
              </p:txBody>
            </p:sp>
            <p:sp>
              <p:nvSpPr>
                <p:cNvPr id="151" name="TextBox 64"/>
                <p:cNvSpPr txBox="1">
                  <a:spLocks noChangeArrowheads="1"/>
                </p:cNvSpPr>
                <p:nvPr/>
              </p:nvSpPr>
              <p:spPr bwMode="auto">
                <a:xfrm>
                  <a:off x="2174163" y="1471191"/>
                  <a:ext cx="457201" cy="412364"/>
                </a:xfrm>
                <a:prstGeom prst="rect">
                  <a:avLst/>
                </a:prstGeom>
                <a:noFill/>
                <a:ln w="9525">
                  <a:noFill/>
                  <a:miter lim="800000"/>
                  <a:headEnd/>
                  <a:tailEnd/>
                </a:ln>
              </p:spPr>
              <p:txBody>
                <a:bodyPr>
                  <a:spAutoFit/>
                </a:bodyPr>
                <a:lstStyle/>
                <a:p>
                  <a:r>
                    <a:rPr lang="en-US" sz="500" dirty="0">
                      <a:solidFill>
                        <a:srgbClr val="000000"/>
                      </a:solidFill>
                      <a:latin typeface="Arial"/>
                      <a:cs typeface="Arial"/>
                    </a:rPr>
                    <a:t>V</a:t>
                  </a:r>
                  <a:endParaRPr lang="en-US" sz="500" baseline="30000" dirty="0">
                    <a:solidFill>
                      <a:srgbClr val="000000"/>
                    </a:solidFill>
                    <a:latin typeface="Arial"/>
                    <a:cs typeface="Arial"/>
                  </a:endParaRPr>
                </a:p>
              </p:txBody>
            </p:sp>
          </p:grpSp>
          <p:sp>
            <p:nvSpPr>
              <p:cNvPr id="152" name="Oval 151"/>
              <p:cNvSpPr/>
              <p:nvPr/>
            </p:nvSpPr>
            <p:spPr>
              <a:xfrm>
                <a:off x="-1537733" y="2883874"/>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53" name="Oval 152"/>
              <p:cNvSpPr/>
              <p:nvPr/>
            </p:nvSpPr>
            <p:spPr>
              <a:xfrm>
                <a:off x="-1501222" y="255610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54" name="Oval 153"/>
              <p:cNvSpPr/>
              <p:nvPr/>
            </p:nvSpPr>
            <p:spPr>
              <a:xfrm>
                <a:off x="-1434050" y="2497341"/>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55" name="Oval 154"/>
              <p:cNvSpPr/>
              <p:nvPr/>
            </p:nvSpPr>
            <p:spPr>
              <a:xfrm>
                <a:off x="-1568926" y="2505306"/>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sp>
            <p:nvSpPr>
              <p:cNvPr id="156" name="Oval 155"/>
              <p:cNvSpPr/>
              <p:nvPr/>
            </p:nvSpPr>
            <p:spPr>
              <a:xfrm>
                <a:off x="-1602822" y="2645292"/>
                <a:ext cx="101600" cy="10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500">
                  <a:latin typeface="Arial"/>
                  <a:cs typeface="Arial"/>
                </a:endParaRPr>
              </a:p>
            </p:txBody>
          </p:sp>
        </p:grpSp>
        <p:pic>
          <p:nvPicPr>
            <p:cNvPr id="157" name="Picture 156" descr="Li2S4.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720315" y="3035142"/>
              <a:ext cx="708363" cy="754722"/>
            </a:xfrm>
            <a:prstGeom prst="rect">
              <a:avLst/>
            </a:prstGeom>
            <a:solidFill>
              <a:schemeClr val="bg1"/>
            </a:solidFill>
            <a:ln>
              <a:solidFill>
                <a:srgbClr val="073F7D"/>
              </a:solidFill>
            </a:ln>
          </p:spPr>
        </p:pic>
        <p:sp>
          <p:nvSpPr>
            <p:cNvPr id="158" name="Shape 421"/>
            <p:cNvSpPr/>
            <p:nvPr/>
          </p:nvSpPr>
          <p:spPr>
            <a:xfrm>
              <a:off x="4934405" y="3558133"/>
              <a:ext cx="1414523"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1800"/>
              </a:pPr>
              <a:r>
                <a:rPr lang="en-US" sz="1000" dirty="0"/>
                <a:t>Prendergast</a:t>
              </a:r>
              <a:endParaRPr sz="1000" dirty="0">
                <a:solidFill>
                  <a:srgbClr val="170A3F"/>
                </a:solidFill>
              </a:endParaRPr>
            </a:p>
          </p:txBody>
        </p:sp>
        <p:sp>
          <p:nvSpPr>
            <p:cNvPr id="159" name="Shape 421"/>
            <p:cNvSpPr/>
            <p:nvPr/>
          </p:nvSpPr>
          <p:spPr>
            <a:xfrm>
              <a:off x="4594174" y="1840870"/>
              <a:ext cx="1847002"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X-ray spectroscopy theory and computation</a:t>
              </a:r>
              <a:endParaRPr sz="1200" b="1" dirty="0">
                <a:solidFill>
                  <a:srgbClr val="170A3F"/>
                </a:solidFill>
              </a:endParaRPr>
            </a:p>
          </p:txBody>
        </p:sp>
      </p:grpSp>
      <p:grpSp>
        <p:nvGrpSpPr>
          <p:cNvPr id="18" name="Group 17"/>
          <p:cNvGrpSpPr/>
          <p:nvPr/>
        </p:nvGrpSpPr>
        <p:grpSpPr>
          <a:xfrm>
            <a:off x="6930315" y="4114800"/>
            <a:ext cx="1985085" cy="1735824"/>
            <a:chOff x="6521054" y="2569873"/>
            <a:chExt cx="1985085" cy="1735824"/>
          </a:xfrm>
        </p:grpSpPr>
        <p:pic>
          <p:nvPicPr>
            <p:cNvPr id="160" name="Picture 159"/>
            <p:cNvPicPr>
              <a:picLocks noChangeAspect="1"/>
            </p:cNvPicPr>
            <p:nvPr/>
          </p:nvPicPr>
          <p:blipFill rotWithShape="1">
            <a:blip r:embed="rId24" cstate="screen">
              <a:extLst>
                <a:ext uri="{28A0092B-C50C-407E-A947-70E740481C1C}">
                  <a14:useLocalDpi xmlns:a14="http://schemas.microsoft.com/office/drawing/2010/main"/>
                </a:ext>
              </a:extLst>
            </a:blip>
            <a:srcRect l="78409" t="23075"/>
            <a:stretch/>
          </p:blipFill>
          <p:spPr>
            <a:xfrm>
              <a:off x="6521054" y="2897144"/>
              <a:ext cx="930593" cy="869157"/>
            </a:xfrm>
            <a:prstGeom prst="rect">
              <a:avLst/>
            </a:prstGeom>
          </p:spPr>
        </p:pic>
        <p:sp>
          <p:nvSpPr>
            <p:cNvPr id="161" name="Shape 421"/>
            <p:cNvSpPr/>
            <p:nvPr/>
          </p:nvSpPr>
          <p:spPr>
            <a:xfrm>
              <a:off x="6917332" y="4151809"/>
              <a:ext cx="1414523"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1800"/>
              </a:pPr>
              <a:r>
                <a:rPr lang="en-US" sz="1000" dirty="0"/>
                <a:t>Schwartzberg</a:t>
              </a:r>
              <a:endParaRPr sz="1000" dirty="0">
                <a:solidFill>
                  <a:srgbClr val="170A3F"/>
                </a:solidFill>
              </a:endParaRPr>
            </a:p>
          </p:txBody>
        </p:sp>
        <p:sp>
          <p:nvSpPr>
            <p:cNvPr id="162" name="Shape 421"/>
            <p:cNvSpPr/>
            <p:nvPr/>
          </p:nvSpPr>
          <p:spPr>
            <a:xfrm>
              <a:off x="6550740" y="2569873"/>
              <a:ext cx="1955399" cy="1846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Atomic Layer Deposition</a:t>
              </a:r>
              <a:endParaRPr sz="1200" b="1" dirty="0">
                <a:solidFill>
                  <a:srgbClr val="170A3F"/>
                </a:solidFill>
              </a:endParaRPr>
            </a:p>
          </p:txBody>
        </p:sp>
      </p:grpSp>
      <p:grpSp>
        <p:nvGrpSpPr>
          <p:cNvPr id="11" name="Group 10"/>
          <p:cNvGrpSpPr/>
          <p:nvPr/>
        </p:nvGrpSpPr>
        <p:grpSpPr>
          <a:xfrm>
            <a:off x="1800623" y="3124200"/>
            <a:ext cx="1889461" cy="1407877"/>
            <a:chOff x="246748" y="737353"/>
            <a:chExt cx="1889461" cy="1407877"/>
          </a:xfrm>
        </p:grpSpPr>
        <p:grpSp>
          <p:nvGrpSpPr>
            <p:cNvPr id="163" name="Group 13"/>
            <p:cNvGrpSpPr>
              <a:grpSpLocks/>
            </p:cNvGrpSpPr>
            <p:nvPr/>
          </p:nvGrpSpPr>
          <p:grpSpPr bwMode="auto">
            <a:xfrm>
              <a:off x="306182" y="1036099"/>
              <a:ext cx="1614729" cy="910142"/>
              <a:chOff x="84911" y="4149889"/>
              <a:chExt cx="4288295" cy="2417099"/>
            </a:xfrm>
          </p:grpSpPr>
          <p:pic>
            <p:nvPicPr>
              <p:cNvPr id="164" name="Picture 12" descr="I:\SEM2015\5622\xrdh2_d2.tif"/>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84911" y="4149889"/>
                <a:ext cx="4288295" cy="2417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 name="Picture 12" descr="I:\SEM2015\5622\xrdh2_d2.tif"/>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581400" y="6324600"/>
                <a:ext cx="304800" cy="19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6" name="Shape 421"/>
            <p:cNvSpPr/>
            <p:nvPr/>
          </p:nvSpPr>
          <p:spPr>
            <a:xfrm>
              <a:off x="246748" y="1991342"/>
              <a:ext cx="188946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a:t>Ashby, Prendergast, Liu</a:t>
              </a:r>
              <a:endParaRPr sz="1000" dirty="0">
                <a:solidFill>
                  <a:srgbClr val="170A3F"/>
                </a:solidFill>
              </a:endParaRPr>
            </a:p>
          </p:txBody>
        </p:sp>
        <p:sp>
          <p:nvSpPr>
            <p:cNvPr id="167" name="Shape 421"/>
            <p:cNvSpPr/>
            <p:nvPr/>
          </p:nvSpPr>
          <p:spPr>
            <a:xfrm>
              <a:off x="246748" y="737353"/>
              <a:ext cx="1730763" cy="1846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EUV Photoresists</a:t>
              </a:r>
              <a:endParaRPr sz="1200" b="1" dirty="0">
                <a:solidFill>
                  <a:srgbClr val="170A3F"/>
                </a:solidFill>
              </a:endParaRPr>
            </a:p>
          </p:txBody>
        </p:sp>
        <p:pic>
          <p:nvPicPr>
            <p:cNvPr id="168" name="Picture 249" descr="CXRO-Logo-2010-Red-B-on-W_1600px"/>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7200" y="1715408"/>
              <a:ext cx="677690" cy="189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7"/>
          <p:cNvGrpSpPr/>
          <p:nvPr/>
        </p:nvGrpSpPr>
        <p:grpSpPr>
          <a:xfrm>
            <a:off x="4990397" y="2362200"/>
            <a:ext cx="1969604" cy="2384894"/>
            <a:chOff x="4801678" y="-316284"/>
            <a:chExt cx="1969604" cy="2384894"/>
          </a:xfrm>
        </p:grpSpPr>
        <p:pic>
          <p:nvPicPr>
            <p:cNvPr id="169" name="Picture 1"/>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bwMode="auto">
            <a:xfrm>
              <a:off x="5107504" y="598116"/>
              <a:ext cx="1433415" cy="1393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0" name="Shape 421"/>
            <p:cNvSpPr/>
            <p:nvPr/>
          </p:nvSpPr>
          <p:spPr>
            <a:xfrm>
              <a:off x="4881821" y="1914722"/>
              <a:ext cx="188946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err="1"/>
                <a:t>Whitelam</a:t>
              </a:r>
              <a:r>
                <a:rPr lang="en-US" sz="1000" dirty="0"/>
                <a:t>, </a:t>
              </a:r>
              <a:r>
                <a:rPr lang="en-US" sz="1000" dirty="0" err="1"/>
                <a:t>Zuckermann</a:t>
              </a:r>
              <a:endParaRPr sz="1000" dirty="0">
                <a:solidFill>
                  <a:srgbClr val="170A3F"/>
                </a:solidFill>
              </a:endParaRPr>
            </a:p>
          </p:txBody>
        </p:sp>
        <p:sp>
          <p:nvSpPr>
            <p:cNvPr id="171" name="Shape 421"/>
            <p:cNvSpPr/>
            <p:nvPr/>
          </p:nvSpPr>
          <p:spPr>
            <a:xfrm>
              <a:off x="4801678" y="-316284"/>
              <a:ext cx="1966872"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err="1"/>
                <a:t>Hierarchial</a:t>
              </a:r>
              <a:r>
                <a:rPr lang="en-US" sz="1200" b="1" dirty="0"/>
                <a:t> Theories of Self-Assembly</a:t>
              </a:r>
              <a:endParaRPr sz="1200" b="1" dirty="0">
                <a:solidFill>
                  <a:srgbClr val="170A3F"/>
                </a:solidFill>
              </a:endParaRPr>
            </a:p>
          </p:txBody>
        </p:sp>
      </p:grpSp>
      <p:grpSp>
        <p:nvGrpSpPr>
          <p:cNvPr id="9" name="Group 8"/>
          <p:cNvGrpSpPr/>
          <p:nvPr/>
        </p:nvGrpSpPr>
        <p:grpSpPr>
          <a:xfrm>
            <a:off x="6956037" y="2667000"/>
            <a:ext cx="1959363" cy="1449288"/>
            <a:chOff x="6956037" y="2667000"/>
            <a:chExt cx="1959363" cy="1449288"/>
          </a:xfrm>
        </p:grpSpPr>
        <p:grpSp>
          <p:nvGrpSpPr>
            <p:cNvPr id="21" name="Group 20"/>
            <p:cNvGrpSpPr/>
            <p:nvPr/>
          </p:nvGrpSpPr>
          <p:grpSpPr>
            <a:xfrm>
              <a:off x="7025168" y="2667000"/>
              <a:ext cx="1890232" cy="1357699"/>
              <a:chOff x="9526833" y="4671498"/>
              <a:chExt cx="1890232" cy="1357699"/>
            </a:xfrm>
          </p:grpSpPr>
          <p:pic>
            <p:nvPicPr>
              <p:cNvPr id="172" name="Picture 171"/>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526833" y="5037772"/>
                <a:ext cx="1642146" cy="991425"/>
              </a:xfrm>
              <a:prstGeom prst="rect">
                <a:avLst/>
              </a:prstGeom>
            </p:spPr>
          </p:pic>
          <p:pic>
            <p:nvPicPr>
              <p:cNvPr id="20" name="Picture 19"/>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505155" y="5484228"/>
                <a:ext cx="911910" cy="330270"/>
              </a:xfrm>
              <a:prstGeom prst="rect">
                <a:avLst/>
              </a:prstGeom>
            </p:spPr>
          </p:pic>
          <p:sp>
            <p:nvSpPr>
              <p:cNvPr id="173" name="Shape 421"/>
              <p:cNvSpPr/>
              <p:nvPr/>
            </p:nvSpPr>
            <p:spPr>
              <a:xfrm>
                <a:off x="9588265" y="4671498"/>
                <a:ext cx="1730763"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200" b="1" dirty="0"/>
                  <a:t>Designer Molecules for Flexible Electronics</a:t>
                </a:r>
                <a:endParaRPr sz="1200" b="1" dirty="0">
                  <a:solidFill>
                    <a:srgbClr val="170A3F"/>
                  </a:solidFill>
                </a:endParaRPr>
              </a:p>
            </p:txBody>
          </p:sp>
        </p:grpSp>
        <p:sp>
          <p:nvSpPr>
            <p:cNvPr id="174" name="Shape 421"/>
            <p:cNvSpPr/>
            <p:nvPr/>
          </p:nvSpPr>
          <p:spPr>
            <a:xfrm>
              <a:off x="6956037" y="3962400"/>
              <a:ext cx="1730763"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a:pPr>
              <a:r>
                <a:rPr lang="en-US" sz="1000" dirty="0"/>
                <a:t>Liu</a:t>
              </a:r>
              <a:endParaRPr sz="1000" dirty="0">
                <a:solidFill>
                  <a:srgbClr val="170A3F"/>
                </a:solidFill>
              </a:endParaRPr>
            </a:p>
          </p:txBody>
        </p:sp>
      </p:grpSp>
      <p:pic>
        <p:nvPicPr>
          <p:cNvPr id="175" name="Picture 1"/>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bwMode="auto">
          <a:xfrm>
            <a:off x="5251199" y="2799129"/>
            <a:ext cx="1478439" cy="619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 name="Picture 175"/>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7905014" y="4595083"/>
            <a:ext cx="1161711" cy="1101653"/>
          </a:xfrm>
          <a:prstGeom prst="rect">
            <a:avLst/>
          </a:prstGeom>
        </p:spPr>
      </p:pic>
    </p:spTree>
    <p:extLst>
      <p:ext uri="{BB962C8B-B14F-4D97-AF65-F5344CB8AC3E}">
        <p14:creationId xmlns:p14="http://schemas.microsoft.com/office/powerpoint/2010/main" val="232105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8425" r="13825"/>
          <a:stretch/>
        </p:blipFill>
        <p:spPr>
          <a:xfrm>
            <a:off x="715186" y="1199110"/>
            <a:ext cx="7573029" cy="4008972"/>
          </a:xfrm>
          <a:prstGeom prst="rect">
            <a:avLst/>
          </a:prstGeom>
        </p:spPr>
      </p:pic>
      <p:sp>
        <p:nvSpPr>
          <p:cNvPr id="12" name="Title 11"/>
          <p:cNvSpPr>
            <a:spLocks noGrp="1"/>
          </p:cNvSpPr>
          <p:nvPr>
            <p:ph type="title"/>
          </p:nvPr>
        </p:nvSpPr>
        <p:spPr>
          <a:xfrm>
            <a:off x="0" y="70337"/>
            <a:ext cx="9144000" cy="855765"/>
          </a:xfrm>
        </p:spPr>
        <p:txBody>
          <a:bodyPr/>
          <a:lstStyle/>
          <a:p>
            <a:pPr>
              <a:lnSpc>
                <a:spcPct val="100000"/>
              </a:lnSpc>
            </a:pPr>
            <a:r>
              <a:rPr lang="en-US" b="1" dirty="0"/>
              <a:t>Excellent Productivity, with Publications</a:t>
            </a:r>
            <a:br>
              <a:rPr lang="en-US" b="1" dirty="0"/>
            </a:br>
            <a:r>
              <a:rPr lang="en-US" b="1" dirty="0"/>
              <a:t>Driven by Users and Collaborations</a:t>
            </a:r>
          </a:p>
        </p:txBody>
      </p:sp>
      <p:sp>
        <p:nvSpPr>
          <p:cNvPr id="5" name="TextBox 4"/>
          <p:cNvSpPr txBox="1"/>
          <p:nvPr/>
        </p:nvSpPr>
        <p:spPr>
          <a:xfrm>
            <a:off x="852350" y="5167938"/>
            <a:ext cx="7128555" cy="246221"/>
          </a:xfrm>
          <a:prstGeom prst="rect">
            <a:avLst/>
          </a:prstGeom>
          <a:noFill/>
        </p:spPr>
        <p:txBody>
          <a:bodyPr wrap="none" lIns="0" tIns="0" rIns="0" bIns="0" rtlCol="0">
            <a:spAutoFit/>
          </a:bodyPr>
          <a:lstStyle/>
          <a:p>
            <a:r>
              <a:rPr lang="en-US" sz="1600" dirty="0">
                <a:latin typeface="Arial"/>
                <a:cs typeface="Arial"/>
              </a:rPr>
              <a:t>High Impact:      37%              39%             41%                 36%              33%</a:t>
            </a:r>
          </a:p>
        </p:txBody>
      </p:sp>
      <p:grpSp>
        <p:nvGrpSpPr>
          <p:cNvPr id="22" name="Group 21"/>
          <p:cNvGrpSpPr/>
          <p:nvPr/>
        </p:nvGrpSpPr>
        <p:grpSpPr>
          <a:xfrm>
            <a:off x="1500024" y="5459912"/>
            <a:ext cx="5685940" cy="666958"/>
            <a:chOff x="8156269" y="4272109"/>
            <a:chExt cx="5456800" cy="640080"/>
          </a:xfrm>
        </p:grpSpPr>
        <p:grpSp>
          <p:nvGrpSpPr>
            <p:cNvPr id="11" name="Group 10"/>
            <p:cNvGrpSpPr/>
            <p:nvPr/>
          </p:nvGrpSpPr>
          <p:grpSpPr>
            <a:xfrm>
              <a:off x="8156269" y="4272109"/>
              <a:ext cx="5456800" cy="640080"/>
              <a:chOff x="6798318" y="1684854"/>
              <a:chExt cx="1803147" cy="640080"/>
            </a:xfrm>
          </p:grpSpPr>
          <p:sp>
            <p:nvSpPr>
              <p:cNvPr id="13" name="Rectangle 12"/>
              <p:cNvSpPr/>
              <p:nvPr/>
            </p:nvSpPr>
            <p:spPr>
              <a:xfrm>
                <a:off x="6798318" y="1684854"/>
                <a:ext cx="1803147" cy="6400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14" name="TextBox 13"/>
              <p:cNvSpPr txBox="1"/>
              <p:nvPr/>
            </p:nvSpPr>
            <p:spPr>
              <a:xfrm>
                <a:off x="6915305" y="1744974"/>
                <a:ext cx="515925" cy="507831"/>
              </a:xfrm>
              <a:prstGeom prst="rect">
                <a:avLst/>
              </a:prstGeom>
              <a:solidFill>
                <a:schemeClr val="bg1"/>
              </a:solidFill>
            </p:spPr>
            <p:txBody>
              <a:bodyPr wrap="none" lIns="0" tIns="0" rIns="0" bIns="0" rtlCol="0">
                <a:spAutoFit/>
              </a:bodyPr>
              <a:lstStyle/>
              <a:p>
                <a:pPr>
                  <a:lnSpc>
                    <a:spcPct val="150000"/>
                  </a:lnSpc>
                </a:pPr>
                <a:r>
                  <a:rPr lang="en-US" sz="1200" dirty="0">
                    <a:solidFill>
                      <a:srgbClr val="000033"/>
                    </a:solidFill>
                    <a:latin typeface="Arial"/>
                    <a:cs typeface="Arial"/>
                  </a:rPr>
                  <a:t>Internal </a:t>
                </a:r>
              </a:p>
              <a:p>
                <a:pPr>
                  <a:lnSpc>
                    <a:spcPct val="150000"/>
                  </a:lnSpc>
                </a:pPr>
                <a:r>
                  <a:rPr lang="en-US" sz="1000" dirty="0">
                    <a:solidFill>
                      <a:srgbClr val="000033"/>
                    </a:solidFill>
                    <a:latin typeface="Arial"/>
                    <a:cs typeface="Arial"/>
                  </a:rPr>
                  <a:t>(may have user co-authors)</a:t>
                </a:r>
              </a:p>
            </p:txBody>
          </p:sp>
          <p:sp>
            <p:nvSpPr>
              <p:cNvPr id="15" name="Rectangle 14"/>
              <p:cNvSpPr/>
              <p:nvPr/>
            </p:nvSpPr>
            <p:spPr>
              <a:xfrm>
                <a:off x="6829201" y="1788714"/>
                <a:ext cx="60431" cy="182880"/>
              </a:xfrm>
              <a:prstGeom prst="rect">
                <a:avLst/>
              </a:prstGeom>
              <a:solidFill>
                <a:srgbClr val="F6B22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rgbClr val="F6B222"/>
                  </a:solidFill>
                  <a:latin typeface="Franklin Gothic Demi Cond" panose="020B0706030402020204" pitchFamily="34" charset="0"/>
                </a:endParaRPr>
              </a:p>
            </p:txBody>
          </p:sp>
          <p:sp>
            <p:nvSpPr>
              <p:cNvPr id="16" name="Rectangle 15"/>
              <p:cNvSpPr/>
              <p:nvPr/>
            </p:nvSpPr>
            <p:spPr>
              <a:xfrm>
                <a:off x="7445882" y="1788714"/>
                <a:ext cx="60431" cy="182880"/>
              </a:xfrm>
              <a:prstGeom prst="rect">
                <a:avLst/>
              </a:prstGeom>
              <a:solidFill>
                <a:srgbClr val="43A5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17" name="Rectangle 16"/>
              <p:cNvSpPr/>
              <p:nvPr/>
            </p:nvSpPr>
            <p:spPr>
              <a:xfrm>
                <a:off x="8042875" y="1816009"/>
                <a:ext cx="60431" cy="182880"/>
              </a:xfrm>
              <a:prstGeom prst="rect">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grpSp>
        <p:sp>
          <p:nvSpPr>
            <p:cNvPr id="20" name="TextBox 19"/>
            <p:cNvSpPr txBox="1"/>
            <p:nvPr/>
          </p:nvSpPr>
          <p:spPr>
            <a:xfrm>
              <a:off x="10402804" y="4332229"/>
              <a:ext cx="1455527" cy="507831"/>
            </a:xfrm>
            <a:prstGeom prst="rect">
              <a:avLst/>
            </a:prstGeom>
            <a:solidFill>
              <a:schemeClr val="bg1"/>
            </a:solidFill>
          </p:spPr>
          <p:txBody>
            <a:bodyPr wrap="none" lIns="0" tIns="0" rIns="0" bIns="0" rtlCol="0">
              <a:spAutoFit/>
            </a:bodyPr>
            <a:lstStyle/>
            <a:p>
              <a:pPr>
                <a:lnSpc>
                  <a:spcPct val="150000"/>
                </a:lnSpc>
              </a:pPr>
              <a:r>
                <a:rPr lang="en-US" sz="1200" dirty="0">
                  <a:solidFill>
                    <a:srgbClr val="000033"/>
                  </a:solidFill>
                  <a:latin typeface="Arial"/>
                  <a:cs typeface="Arial"/>
                </a:rPr>
                <a:t>User </a:t>
              </a:r>
            </a:p>
            <a:p>
              <a:pPr>
                <a:lnSpc>
                  <a:spcPct val="150000"/>
                </a:lnSpc>
              </a:pPr>
              <a:r>
                <a:rPr lang="en-US" sz="1000" dirty="0">
                  <a:solidFill>
                    <a:srgbClr val="000033"/>
                  </a:solidFill>
                  <a:latin typeface="Arial"/>
                  <a:cs typeface="Arial"/>
                </a:rPr>
                <a:t>(with Foundry co-authors)</a:t>
              </a:r>
            </a:p>
          </p:txBody>
        </p:sp>
        <p:sp>
          <p:nvSpPr>
            <p:cNvPr id="21" name="TextBox 20"/>
            <p:cNvSpPr txBox="1"/>
            <p:nvPr/>
          </p:nvSpPr>
          <p:spPr>
            <a:xfrm>
              <a:off x="12189508" y="4336998"/>
              <a:ext cx="1368965" cy="507831"/>
            </a:xfrm>
            <a:prstGeom prst="rect">
              <a:avLst/>
            </a:prstGeom>
            <a:solidFill>
              <a:schemeClr val="bg1"/>
            </a:solidFill>
          </p:spPr>
          <p:txBody>
            <a:bodyPr wrap="none" lIns="0" tIns="0" rIns="0" bIns="0" rtlCol="0">
              <a:spAutoFit/>
            </a:bodyPr>
            <a:lstStyle/>
            <a:p>
              <a:pPr>
                <a:lnSpc>
                  <a:spcPct val="150000"/>
                </a:lnSpc>
              </a:pPr>
              <a:r>
                <a:rPr lang="en-US" sz="1200" dirty="0">
                  <a:solidFill>
                    <a:srgbClr val="000033"/>
                  </a:solidFill>
                  <a:latin typeface="Arial"/>
                  <a:cs typeface="Arial"/>
                </a:rPr>
                <a:t>User </a:t>
              </a:r>
              <a:endParaRPr lang="en-US" sz="1000" dirty="0">
                <a:solidFill>
                  <a:srgbClr val="000033"/>
                </a:solidFill>
                <a:latin typeface="Arial"/>
                <a:cs typeface="Arial"/>
              </a:endParaRPr>
            </a:p>
            <a:p>
              <a:pPr>
                <a:lnSpc>
                  <a:spcPct val="150000"/>
                </a:lnSpc>
              </a:pPr>
              <a:r>
                <a:rPr lang="en-US" sz="1000" dirty="0">
                  <a:solidFill>
                    <a:srgbClr val="000033"/>
                  </a:solidFill>
                  <a:latin typeface="Arial"/>
                  <a:cs typeface="Arial"/>
                </a:rPr>
                <a:t>(no Foundry co-authors)</a:t>
              </a:r>
            </a:p>
          </p:txBody>
        </p:sp>
      </p:grpSp>
      <p:sp>
        <p:nvSpPr>
          <p:cNvPr id="19" name="TextBox 18"/>
          <p:cNvSpPr txBox="1"/>
          <p:nvPr/>
        </p:nvSpPr>
        <p:spPr>
          <a:xfrm>
            <a:off x="2189069" y="2036060"/>
            <a:ext cx="341440" cy="246221"/>
          </a:xfrm>
          <a:prstGeom prst="rect">
            <a:avLst/>
          </a:prstGeom>
          <a:noFill/>
        </p:spPr>
        <p:txBody>
          <a:bodyPr wrap="none" lIns="0" tIns="0" rIns="0" bIns="0" rtlCol="0">
            <a:spAutoFit/>
          </a:bodyPr>
          <a:lstStyle/>
          <a:p>
            <a:r>
              <a:rPr lang="en-US" sz="1600" dirty="0">
                <a:latin typeface="Arial"/>
                <a:cs typeface="Arial"/>
              </a:rPr>
              <a:t>265</a:t>
            </a:r>
          </a:p>
        </p:txBody>
      </p:sp>
      <p:sp>
        <p:nvSpPr>
          <p:cNvPr id="23" name="TextBox 22"/>
          <p:cNvSpPr txBox="1"/>
          <p:nvPr/>
        </p:nvSpPr>
        <p:spPr>
          <a:xfrm>
            <a:off x="3421108" y="1749091"/>
            <a:ext cx="341440" cy="246221"/>
          </a:xfrm>
          <a:prstGeom prst="rect">
            <a:avLst/>
          </a:prstGeom>
          <a:noFill/>
        </p:spPr>
        <p:txBody>
          <a:bodyPr wrap="none" lIns="0" tIns="0" rIns="0" bIns="0" rtlCol="0">
            <a:spAutoFit/>
          </a:bodyPr>
          <a:lstStyle/>
          <a:p>
            <a:r>
              <a:rPr lang="en-US" sz="1600" dirty="0">
                <a:latin typeface="Arial"/>
                <a:cs typeface="Arial"/>
              </a:rPr>
              <a:t>290</a:t>
            </a:r>
          </a:p>
        </p:txBody>
      </p:sp>
      <p:sp>
        <p:nvSpPr>
          <p:cNvPr id="24" name="TextBox 23"/>
          <p:cNvSpPr txBox="1"/>
          <p:nvPr/>
        </p:nvSpPr>
        <p:spPr>
          <a:xfrm>
            <a:off x="4685706" y="1461824"/>
            <a:ext cx="341440" cy="246221"/>
          </a:xfrm>
          <a:prstGeom prst="rect">
            <a:avLst/>
          </a:prstGeom>
          <a:noFill/>
        </p:spPr>
        <p:txBody>
          <a:bodyPr wrap="none" lIns="0" tIns="0" rIns="0" bIns="0" rtlCol="0">
            <a:spAutoFit/>
          </a:bodyPr>
          <a:lstStyle/>
          <a:p>
            <a:r>
              <a:rPr lang="en-US" sz="1600" dirty="0">
                <a:latin typeface="Arial"/>
                <a:cs typeface="Arial"/>
              </a:rPr>
              <a:t>326</a:t>
            </a:r>
          </a:p>
        </p:txBody>
      </p:sp>
      <p:sp>
        <p:nvSpPr>
          <p:cNvPr id="27" name="TextBox 26"/>
          <p:cNvSpPr txBox="1"/>
          <p:nvPr/>
        </p:nvSpPr>
        <p:spPr>
          <a:xfrm>
            <a:off x="5962469" y="1199110"/>
            <a:ext cx="341440" cy="246221"/>
          </a:xfrm>
          <a:prstGeom prst="rect">
            <a:avLst/>
          </a:prstGeom>
          <a:noFill/>
        </p:spPr>
        <p:txBody>
          <a:bodyPr wrap="none" lIns="0" tIns="0" rIns="0" bIns="0" rtlCol="0">
            <a:spAutoFit/>
          </a:bodyPr>
          <a:lstStyle/>
          <a:p>
            <a:r>
              <a:rPr lang="en-US" sz="1600" dirty="0">
                <a:latin typeface="Arial"/>
                <a:cs typeface="Arial"/>
              </a:rPr>
              <a:t>355</a:t>
            </a:r>
          </a:p>
        </p:txBody>
      </p:sp>
      <p:sp>
        <p:nvSpPr>
          <p:cNvPr id="28" name="TextBox 27"/>
          <p:cNvSpPr txBox="1"/>
          <p:nvPr/>
        </p:nvSpPr>
        <p:spPr>
          <a:xfrm>
            <a:off x="7230353" y="1199110"/>
            <a:ext cx="341440" cy="246221"/>
          </a:xfrm>
          <a:prstGeom prst="rect">
            <a:avLst/>
          </a:prstGeom>
          <a:noFill/>
        </p:spPr>
        <p:txBody>
          <a:bodyPr wrap="none" lIns="0" tIns="0" rIns="0" bIns="0" rtlCol="0">
            <a:spAutoFit/>
          </a:bodyPr>
          <a:lstStyle/>
          <a:p>
            <a:r>
              <a:rPr lang="en-US" sz="1600" dirty="0">
                <a:latin typeface="Arial"/>
                <a:cs typeface="Arial"/>
              </a:rPr>
              <a:t>355</a:t>
            </a:r>
          </a:p>
        </p:txBody>
      </p:sp>
    </p:spTree>
    <p:extLst>
      <p:ext uri="{BB962C8B-B14F-4D97-AF65-F5344CB8AC3E}">
        <p14:creationId xmlns:p14="http://schemas.microsoft.com/office/powerpoint/2010/main" val="243502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image0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41525" y="3442614"/>
            <a:ext cx="1275561" cy="1305324"/>
          </a:xfrm>
          <a:prstGeom prst="rect">
            <a:avLst/>
          </a:prstGeom>
        </p:spPr>
      </p:pic>
      <p:sp>
        <p:nvSpPr>
          <p:cNvPr id="2" name="Title 1"/>
          <p:cNvSpPr>
            <a:spLocks noGrp="1"/>
          </p:cNvSpPr>
          <p:nvPr>
            <p:ph type="title"/>
          </p:nvPr>
        </p:nvSpPr>
        <p:spPr>
          <a:xfrm>
            <a:off x="0" y="133913"/>
            <a:ext cx="9144000" cy="855765"/>
          </a:xfrm>
        </p:spPr>
        <p:txBody>
          <a:bodyPr/>
          <a:lstStyle/>
          <a:p>
            <a:r>
              <a:rPr lang="en-US" sz="3200" dirty="0"/>
              <a:t>National Laboratory Mission &amp; Context</a:t>
            </a:r>
          </a:p>
        </p:txBody>
      </p:sp>
      <p:sp>
        <p:nvSpPr>
          <p:cNvPr id="11" name="TextBox 10"/>
          <p:cNvSpPr txBox="1"/>
          <p:nvPr/>
        </p:nvSpPr>
        <p:spPr>
          <a:xfrm>
            <a:off x="251267" y="1628623"/>
            <a:ext cx="4240370" cy="41703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228600" marR="0" lvl="0" indent="-228600" algn="l" defTabSz="457200" rtl="0" eaLnBrk="1" fontAlgn="auto" latinLnBrk="0" hangingPunct="1">
              <a:lnSpc>
                <a:spcPct val="100000"/>
              </a:lnSpc>
              <a:spcBef>
                <a:spcPts val="0"/>
              </a:spcBef>
              <a:spcAft>
                <a:spcPts val="600"/>
              </a:spcAft>
              <a:buClrTx/>
              <a:buSzPct val="90000"/>
              <a:buFont typeface="Wingdings" charset="2"/>
              <a:buChar char="§"/>
              <a:tabLst/>
              <a:defRPr/>
            </a:pPr>
            <a:r>
              <a:rPr kumimoji="0" lang="en-US" sz="2400" b="0" i="0" u="none" strike="noStrike" kern="1200" cap="none" spc="0" normalizeH="0" baseline="0" noProof="0" dirty="0">
                <a:ln>
                  <a:noFill/>
                </a:ln>
                <a:solidFill>
                  <a:srgbClr val="002060"/>
                </a:solidFill>
                <a:effectLst/>
                <a:uLnTx/>
                <a:uFillTx/>
                <a:latin typeface="Avenir Next Condensed Regular"/>
                <a:ea typeface="Avenir Next Condensed Medium" charset="0"/>
                <a:cs typeface="Avenir Next Condensed Regular"/>
              </a:rPr>
              <a:t>Science solutions on national priorities</a:t>
            </a:r>
          </a:p>
          <a:p>
            <a:pPr marL="228600" marR="0" lvl="0" indent="-228600" algn="l" defTabSz="457200" rtl="0" eaLnBrk="1" fontAlgn="auto" latinLnBrk="0" hangingPunct="1">
              <a:lnSpc>
                <a:spcPct val="100000"/>
              </a:lnSpc>
              <a:spcBef>
                <a:spcPts val="0"/>
              </a:spcBef>
              <a:spcAft>
                <a:spcPts val="600"/>
              </a:spcAft>
              <a:buClrTx/>
              <a:buSzPct val="90000"/>
              <a:buFont typeface="Wingdings" charset="2"/>
              <a:buChar char="§"/>
              <a:tabLst/>
              <a:defRPr/>
            </a:pPr>
            <a:r>
              <a:rPr kumimoji="0" lang="en-US" sz="2400" b="0" i="0" u="none" strike="noStrike" kern="1200" cap="none" spc="0" normalizeH="0" baseline="0" noProof="0" dirty="0">
                <a:ln>
                  <a:noFill/>
                </a:ln>
                <a:solidFill>
                  <a:srgbClr val="002060"/>
                </a:solidFill>
                <a:effectLst/>
                <a:uLnTx/>
                <a:uFillTx/>
                <a:latin typeface="Avenir Next Condensed Regular"/>
                <a:ea typeface="Avenir Next Condensed Medium" charset="0"/>
                <a:cs typeface="Avenir Next Condensed Regular"/>
              </a:rPr>
              <a:t>Discovery science </a:t>
            </a:r>
          </a:p>
          <a:p>
            <a:pPr marL="228600" marR="0" lvl="0" indent="-228600" algn="l" defTabSz="457200" rtl="0" eaLnBrk="1" fontAlgn="auto" latinLnBrk="0" hangingPunct="1">
              <a:lnSpc>
                <a:spcPct val="100000"/>
              </a:lnSpc>
              <a:spcBef>
                <a:spcPts val="0"/>
              </a:spcBef>
              <a:spcAft>
                <a:spcPts val="600"/>
              </a:spcAft>
              <a:buClrTx/>
              <a:buSzPct val="90000"/>
              <a:buFont typeface="Wingdings" charset="2"/>
              <a:buChar char="§"/>
              <a:tabLst/>
              <a:defRPr/>
            </a:pPr>
            <a:r>
              <a:rPr kumimoji="0" lang="en-US" sz="2400" b="0" i="0" u="none" strike="noStrike" kern="1200" cap="none" spc="0" normalizeH="0" baseline="0" noProof="0" dirty="0">
                <a:ln>
                  <a:noFill/>
                </a:ln>
                <a:solidFill>
                  <a:srgbClr val="002060"/>
                </a:solidFill>
                <a:effectLst/>
                <a:uLnTx/>
                <a:uFillTx/>
                <a:latin typeface="Avenir Next Condensed Regular"/>
                <a:ea typeface="Avenir Next Condensed Medium" charset="0"/>
                <a:cs typeface="Avenir Next Condensed Regular"/>
              </a:rPr>
              <a:t>Advanced instrumentation &amp; large user facilities</a:t>
            </a:r>
          </a:p>
          <a:p>
            <a:pPr marL="228600" marR="0" lvl="0" indent="-228600" algn="l" defTabSz="457200" rtl="0" eaLnBrk="1" fontAlgn="auto" latinLnBrk="0" hangingPunct="1">
              <a:lnSpc>
                <a:spcPct val="100000"/>
              </a:lnSpc>
              <a:spcBef>
                <a:spcPts val="0"/>
              </a:spcBef>
              <a:spcAft>
                <a:spcPts val="600"/>
              </a:spcAft>
              <a:buClrTx/>
              <a:buSzPct val="90000"/>
              <a:buFont typeface="Wingdings" charset="2"/>
              <a:buChar char="§"/>
              <a:tabLst/>
              <a:defRPr/>
            </a:pPr>
            <a:r>
              <a:rPr kumimoji="0" lang="en-US" sz="2400" b="0" i="0" u="none" strike="noStrike" kern="1200" cap="none" spc="0" normalizeH="0" baseline="0" noProof="0" dirty="0">
                <a:ln>
                  <a:noFill/>
                </a:ln>
                <a:solidFill>
                  <a:srgbClr val="002060"/>
                </a:solidFill>
                <a:effectLst/>
                <a:uLnTx/>
                <a:uFillTx/>
                <a:latin typeface="Avenir Next Condensed Regular"/>
                <a:ea typeface="Avenir Next Condensed Medium" charset="0"/>
                <a:cs typeface="Avenir Next Condensed Regular"/>
              </a:rPr>
              <a:t>Managed, large research teams </a:t>
            </a:r>
          </a:p>
          <a:p>
            <a:pPr marL="228600" marR="0" lvl="0" indent="-228600" algn="l" defTabSz="457200" rtl="0" eaLnBrk="1" fontAlgn="auto" latinLnBrk="0" hangingPunct="1">
              <a:lnSpc>
                <a:spcPct val="100000"/>
              </a:lnSpc>
              <a:spcBef>
                <a:spcPts val="0"/>
              </a:spcBef>
              <a:spcAft>
                <a:spcPts val="600"/>
              </a:spcAft>
              <a:buClrTx/>
              <a:buSzPct val="90000"/>
              <a:buFont typeface="Wingdings" charset="2"/>
              <a:buChar char="§"/>
              <a:tabLst/>
              <a:defRPr/>
            </a:pPr>
            <a:r>
              <a:rPr kumimoji="0" lang="en-US" sz="2400" b="0" i="0" u="none" strike="noStrike" kern="1200" cap="none" spc="0" normalizeH="0" baseline="0" noProof="0" dirty="0">
                <a:ln>
                  <a:noFill/>
                </a:ln>
                <a:solidFill>
                  <a:srgbClr val="002060"/>
                </a:solidFill>
                <a:effectLst/>
                <a:uLnTx/>
                <a:uFillTx/>
                <a:latin typeface="Avenir Next Condensed Regular"/>
                <a:ea typeface="Avenir Next Condensed Medium" charset="0"/>
                <a:cs typeface="Avenir Next Condensed Regular"/>
              </a:rPr>
              <a:t>Early career and postdoctoral scientists</a:t>
            </a:r>
          </a:p>
          <a:p>
            <a:pPr marL="228600" marR="0" lvl="0" indent="-228600" algn="l" defTabSz="457200" rtl="0" eaLnBrk="1" fontAlgn="auto" latinLnBrk="0" hangingPunct="1">
              <a:lnSpc>
                <a:spcPct val="100000"/>
              </a:lnSpc>
              <a:spcBef>
                <a:spcPts val="0"/>
              </a:spcBef>
              <a:spcAft>
                <a:spcPts val="600"/>
              </a:spcAft>
              <a:buClrTx/>
              <a:buSzPct val="90000"/>
              <a:buFont typeface="Wingdings" charset="2"/>
              <a:buChar char="§"/>
              <a:tabLst/>
              <a:defRPr/>
            </a:pPr>
            <a:r>
              <a:rPr kumimoji="0" lang="en-US" sz="2400" b="0" i="0" u="none" strike="noStrike" kern="1200" cap="none" spc="0" normalizeH="0" baseline="0" noProof="0" dirty="0">
                <a:ln>
                  <a:noFill/>
                </a:ln>
                <a:solidFill>
                  <a:srgbClr val="002060"/>
                </a:solidFill>
                <a:effectLst/>
                <a:uLnTx/>
                <a:uFillTx/>
                <a:latin typeface="Avenir Next Condensed Regular"/>
                <a:ea typeface="Avenir Next Condensed Medium" charset="0"/>
                <a:cs typeface="Avenir Next Condensed Regular"/>
              </a:rPr>
              <a:t>Promising technologies with long, risky R&amp;D paths</a:t>
            </a:r>
          </a:p>
        </p:txBody>
      </p:sp>
      <p:pic>
        <p:nvPicPr>
          <p:cNvPr id="5" name="Picture 4" descr="perlmutter-spac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669454" y="1757660"/>
            <a:ext cx="1280572" cy="1788700"/>
          </a:xfrm>
          <a:prstGeom prst="rect">
            <a:avLst/>
          </a:prstGeom>
        </p:spPr>
      </p:pic>
      <p:pic>
        <p:nvPicPr>
          <p:cNvPr id="14" name="Picture 13" descr="1_Signature_Preferred_2c-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42116" y="989678"/>
            <a:ext cx="1571411" cy="785706"/>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45691" y="1647103"/>
            <a:ext cx="963708" cy="626440"/>
          </a:xfrm>
          <a:prstGeom prst="rect">
            <a:avLst/>
          </a:prstGeom>
        </p:spPr>
      </p:pic>
      <p:pic>
        <p:nvPicPr>
          <p:cNvPr id="17" name="Picture 1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909388" y="1137556"/>
            <a:ext cx="1244597" cy="491067"/>
          </a:xfrm>
          <a:prstGeom prst="rect">
            <a:avLst/>
          </a:prstGeom>
        </p:spPr>
      </p:pic>
      <p:pic>
        <p:nvPicPr>
          <p:cNvPr id="10" name="Picture 9" descr="JGI_logo_stacked_DOEtag_RGB.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275620" y="1184175"/>
            <a:ext cx="703851" cy="385442"/>
          </a:xfrm>
          <a:prstGeom prst="rect">
            <a:avLst/>
          </a:prstGeom>
        </p:spPr>
      </p:pic>
      <p:sp>
        <p:nvSpPr>
          <p:cNvPr id="23" name="Rectangle 22"/>
          <p:cNvSpPr/>
          <p:nvPr/>
        </p:nvSpPr>
        <p:spPr bwMode="auto">
          <a:xfrm>
            <a:off x="9429629" y="4810579"/>
            <a:ext cx="2748334" cy="1531714"/>
          </a:xfrm>
          <a:prstGeom prst="rect">
            <a:avLst/>
          </a:prstGeom>
          <a:blipFill rotWithShape="1">
            <a:blip r:embed="rId9"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pic>
        <p:nvPicPr>
          <p:cNvPr id="3" name="Picture 2" descr="alivisatos410-410x273.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29630" y="3551573"/>
            <a:ext cx="1833883" cy="1221096"/>
          </a:xfrm>
          <a:prstGeom prst="rect">
            <a:avLst/>
          </a:prstGeom>
        </p:spPr>
      </p:pic>
      <p:sp>
        <p:nvSpPr>
          <p:cNvPr id="8" name="Rectangle 7"/>
          <p:cNvSpPr/>
          <p:nvPr/>
        </p:nvSpPr>
        <p:spPr bwMode="auto">
          <a:xfrm>
            <a:off x="11297175" y="3551573"/>
            <a:ext cx="879755" cy="1223757"/>
          </a:xfrm>
          <a:prstGeom prst="rect">
            <a:avLst/>
          </a:prstGeom>
          <a:blipFill rotWithShape="1">
            <a:blip r:embed="rId11" cstate="screen">
              <a:extLst>
                <a:ext uri="{28A0092B-C50C-407E-A947-70E740481C1C}">
                  <a14:useLocalDpi xmlns:a14="http://schemas.microsoft.com/office/drawing/2010/main"/>
                </a:ext>
              </a:extLst>
            </a:blip>
            <a:srcRect/>
            <a:stretch>
              <a:fillRect t="541" b="541"/>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9" name="Rectangle 8"/>
          <p:cNvSpPr/>
          <p:nvPr/>
        </p:nvSpPr>
        <p:spPr bwMode="auto">
          <a:xfrm>
            <a:off x="12281669" y="3565315"/>
            <a:ext cx="2020391" cy="2759175"/>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pic>
        <p:nvPicPr>
          <p:cNvPr id="15" name="Picture 14" descr="NERSClogocolor.pn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866454" y="1209594"/>
            <a:ext cx="902491" cy="334604"/>
          </a:xfrm>
          <a:prstGeom prst="rect">
            <a:avLst/>
          </a:prstGeom>
        </p:spPr>
      </p:pic>
      <p:pic>
        <p:nvPicPr>
          <p:cNvPr id="12" name="Picture 11" descr="K2_chip.jpg"/>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2351181" y="4056402"/>
            <a:ext cx="505370" cy="524124"/>
          </a:xfrm>
          <a:prstGeom prst="rect">
            <a:avLst/>
          </a:prstGeom>
        </p:spPr>
      </p:pic>
      <p:pic>
        <p:nvPicPr>
          <p:cNvPr id="18" name="Picture 17" descr="IMG00102.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502844" y="5049815"/>
            <a:ext cx="1545553" cy="869374"/>
          </a:xfrm>
          <a:prstGeom prst="rect">
            <a:avLst/>
          </a:prstGeom>
        </p:spPr>
      </p:pic>
      <p:sp>
        <p:nvSpPr>
          <p:cNvPr id="25" name="Rectangle 24"/>
          <p:cNvSpPr/>
          <p:nvPr/>
        </p:nvSpPr>
        <p:spPr>
          <a:xfrm>
            <a:off x="12204676" y="4597720"/>
            <a:ext cx="1473698"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venir Next Condensed Medium"/>
                <a:ea typeface="+mn-ea"/>
                <a:cs typeface="Avenir Next Condensed Medium"/>
              </a:rPr>
              <a:t>CMOS detector for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venir Next Condensed Medium"/>
                <a:ea typeface="+mn-ea"/>
                <a:cs typeface="Avenir Next Condensed Medium"/>
              </a:rPr>
              <a:t>electron microscopy</a:t>
            </a:r>
          </a:p>
        </p:txBody>
      </p:sp>
      <p:sp>
        <p:nvSpPr>
          <p:cNvPr id="26" name="Rectangle 25"/>
          <p:cNvSpPr/>
          <p:nvPr/>
        </p:nvSpPr>
        <p:spPr>
          <a:xfrm>
            <a:off x="12281669" y="5863190"/>
            <a:ext cx="201198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venir Next Condensed Medium"/>
                <a:ea typeface="+mn-ea"/>
                <a:cs typeface="Avenir Next Condensed Medium"/>
              </a:rPr>
              <a:t>100,000 frame/second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Avenir Next Condensed Medium"/>
                <a:ea typeface="+mn-ea"/>
                <a:cs typeface="Avenir Next Condensed Medium"/>
              </a:rPr>
              <a:t>EM detector</a:t>
            </a:r>
          </a:p>
        </p:txBody>
      </p:sp>
      <p:pic>
        <p:nvPicPr>
          <p:cNvPr id="13" name="Picture 12"/>
          <p:cNvPicPr>
            <a:picLocks noChangeAspect="1"/>
          </p:cNvPicPr>
          <p:nvPr/>
        </p:nvPicPr>
        <p:blipFill rotWithShape="1">
          <a:blip r:embed="rId15" cstate="screen">
            <a:extLst>
              <a:ext uri="{28A0092B-C50C-407E-A947-70E740481C1C}">
                <a14:useLocalDpi xmlns:a14="http://schemas.microsoft.com/office/drawing/2010/main"/>
              </a:ext>
            </a:extLst>
          </a:blip>
          <a:srcRect l="-219"/>
          <a:stretch/>
        </p:blipFill>
        <p:spPr>
          <a:xfrm>
            <a:off x="9454772" y="1729010"/>
            <a:ext cx="2189539" cy="1822563"/>
          </a:xfrm>
          <a:prstGeom prst="rect">
            <a:avLst/>
          </a:prstGeom>
        </p:spPr>
      </p:pic>
      <p:sp>
        <p:nvSpPr>
          <p:cNvPr id="28" name="Oval 27"/>
          <p:cNvSpPr/>
          <p:nvPr/>
        </p:nvSpPr>
        <p:spPr bwMode="auto">
          <a:xfrm>
            <a:off x="-3630515" y="5162800"/>
            <a:ext cx="914400" cy="914400"/>
          </a:xfrm>
          <a:prstGeom prst="ellipse">
            <a:avLst/>
          </a:prstGeom>
          <a:blipFill rotWithShape="1">
            <a:blip r:embed="rId16" cstate="email">
              <a:extLst>
                <a:ext uri="{28A0092B-C50C-407E-A947-70E740481C1C}">
                  <a14:useLocalDpi xmlns:a14="http://schemas.microsoft.com/office/drawing/2010/main"/>
                </a:ext>
              </a:extLst>
            </a:blip>
            <a:srcRect/>
            <a:stretch>
              <a:fillRect/>
            </a:stretch>
          </a:blip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79646"/>
              </a:solidFill>
              <a:effectLst/>
              <a:uLnTx/>
              <a:uFillTx/>
              <a:latin typeface="Avenir Next Condensed Medium"/>
              <a:ea typeface="ＭＳ Ｐゴシック" charset="-128"/>
              <a:cs typeface="Avenir Next Condensed Medium"/>
            </a:endParaRPr>
          </a:p>
        </p:txBody>
      </p:sp>
      <p:sp>
        <p:nvSpPr>
          <p:cNvPr id="29" name="Oval 28"/>
          <p:cNvSpPr/>
          <p:nvPr/>
        </p:nvSpPr>
        <p:spPr bwMode="auto">
          <a:xfrm>
            <a:off x="-2405343" y="5173791"/>
            <a:ext cx="914400" cy="914400"/>
          </a:xfrm>
          <a:prstGeom prst="ellipse">
            <a:avLst/>
          </a:prstGeom>
          <a:blipFill rotWithShape="1">
            <a:blip r:embed="rId17" cstate="screen">
              <a:extLst>
                <a:ext uri="{28A0092B-C50C-407E-A947-70E740481C1C}">
                  <a14:useLocalDpi xmlns:a14="http://schemas.microsoft.com/office/drawing/2010/main"/>
                </a:ext>
              </a:extLst>
            </a:blip>
            <a:srcRect/>
            <a:stretch>
              <a:fillRect r="173"/>
            </a:stretch>
          </a:blip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0" name="Oval 29"/>
          <p:cNvSpPr/>
          <p:nvPr/>
        </p:nvSpPr>
        <p:spPr bwMode="auto">
          <a:xfrm>
            <a:off x="-1176505" y="5173791"/>
            <a:ext cx="914400" cy="914400"/>
          </a:xfrm>
          <a:prstGeom prst="ellipse">
            <a:avLst/>
          </a:prstGeom>
          <a:blipFill rotWithShape="1">
            <a:blip r:embed="rId18" cstate="email">
              <a:extLst>
                <a:ext uri="{28A0092B-C50C-407E-A947-70E740481C1C}">
                  <a14:useLocalDpi xmlns:a14="http://schemas.microsoft.com/office/drawing/2010/main"/>
                </a:ext>
              </a:extLst>
            </a:blip>
            <a:srcRect/>
            <a:stretch>
              <a:fillRect/>
            </a:stretch>
          </a:blip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pic>
        <p:nvPicPr>
          <p:cNvPr id="19" name="Picture 1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3120673" y="2373799"/>
            <a:ext cx="1227381" cy="584064"/>
          </a:xfrm>
          <a:prstGeom prst="rect">
            <a:avLst/>
          </a:prstGeom>
        </p:spPr>
      </p:pic>
      <p:pic>
        <p:nvPicPr>
          <p:cNvPr id="31" name="Picture 30" descr="NCGC-Logo copy.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3294127" y="2980494"/>
            <a:ext cx="535849" cy="548247"/>
          </a:xfrm>
          <a:prstGeom prst="rect">
            <a:avLst/>
          </a:prstGeom>
        </p:spPr>
      </p:pic>
      <p:pic>
        <p:nvPicPr>
          <p:cNvPr id="7" name="Picture 6">
            <a:extLst>
              <a:ext uri="{FF2B5EF4-FFF2-40B4-BE49-F238E27FC236}">
                <a16:creationId xmlns:a16="http://schemas.microsoft.com/office/drawing/2014/main" id="{610181D5-C8FA-8847-BC36-DC84275A722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568631" y="1778139"/>
            <a:ext cx="4516118" cy="3843504"/>
          </a:xfrm>
          <a:prstGeom prst="rect">
            <a:avLst/>
          </a:prstGeom>
        </p:spPr>
      </p:pic>
      <p:cxnSp>
        <p:nvCxnSpPr>
          <p:cNvPr id="21" name="Straight Connector 20">
            <a:extLst>
              <a:ext uri="{FF2B5EF4-FFF2-40B4-BE49-F238E27FC236}">
                <a16:creationId xmlns:a16="http://schemas.microsoft.com/office/drawing/2014/main" id="{33651D59-2A9F-BA47-BA8D-0729150714F0}"/>
              </a:ext>
            </a:extLst>
          </p:cNvPr>
          <p:cNvCxnSpPr/>
          <p:nvPr/>
        </p:nvCxnSpPr>
        <p:spPr bwMode="auto">
          <a:xfrm>
            <a:off x="4544388" y="1573024"/>
            <a:ext cx="0" cy="4238554"/>
          </a:xfrm>
          <a:prstGeom prst="line">
            <a:avLst/>
          </a:prstGeom>
          <a:solidFill>
            <a:schemeClr val="accent1"/>
          </a:solid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60788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2046271136"/>
              </p:ext>
            </p:extLst>
          </p:nvPr>
        </p:nvGraphicFramePr>
        <p:xfrm>
          <a:off x="510914" y="1304130"/>
          <a:ext cx="7910072" cy="2818936"/>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1"/>
          <p:cNvSpPr>
            <a:spLocks noGrp="1"/>
          </p:cNvSpPr>
          <p:nvPr>
            <p:ph type="title"/>
          </p:nvPr>
        </p:nvSpPr>
        <p:spPr/>
        <p:txBody>
          <a:bodyPr/>
          <a:lstStyle/>
          <a:p>
            <a:r>
              <a:rPr lang="en-US" sz="3000" b="1" dirty="0"/>
              <a:t>Foundry: Serving More Users Than Ever Before</a:t>
            </a:r>
          </a:p>
        </p:txBody>
      </p:sp>
      <p:sp>
        <p:nvSpPr>
          <p:cNvPr id="5" name="TextBox 4"/>
          <p:cNvSpPr txBox="1"/>
          <p:nvPr/>
        </p:nvSpPr>
        <p:spPr>
          <a:xfrm>
            <a:off x="1335049" y="4109064"/>
            <a:ext cx="7046801" cy="138499"/>
          </a:xfrm>
          <a:prstGeom prst="rect">
            <a:avLst/>
          </a:prstGeom>
          <a:noFill/>
        </p:spPr>
        <p:txBody>
          <a:bodyPr wrap="none" lIns="0" tIns="0" rIns="0" bIns="0" rtlCol="0">
            <a:spAutoFit/>
          </a:bodyPr>
          <a:lstStyle/>
          <a:p>
            <a:r>
              <a:rPr lang="en-US" sz="900" dirty="0">
                <a:latin typeface="Arial"/>
                <a:cs typeface="Arial"/>
              </a:rPr>
              <a:t>FY 2010                FY 2011                 FY 2012                 FY 2013                 FY 2014           FY 2015                FY2016                   FY2017</a:t>
            </a:r>
          </a:p>
        </p:txBody>
      </p:sp>
      <p:sp>
        <p:nvSpPr>
          <p:cNvPr id="3" name="TextBox 2"/>
          <p:cNvSpPr txBox="1"/>
          <p:nvPr/>
        </p:nvSpPr>
        <p:spPr>
          <a:xfrm>
            <a:off x="5992697" y="1751366"/>
            <a:ext cx="342341" cy="246221"/>
          </a:xfrm>
          <a:prstGeom prst="rect">
            <a:avLst/>
          </a:prstGeom>
          <a:noFill/>
        </p:spPr>
        <p:txBody>
          <a:bodyPr wrap="none" lIns="0" tIns="0" rIns="0" bIns="0" rtlCol="0">
            <a:spAutoFit/>
          </a:bodyPr>
          <a:lstStyle/>
          <a:p>
            <a:r>
              <a:rPr lang="en-US" sz="1600" dirty="0">
                <a:solidFill>
                  <a:schemeClr val="accent1"/>
                </a:solidFill>
                <a:latin typeface="Arial"/>
                <a:cs typeface="Arial"/>
              </a:rPr>
              <a:t>677</a:t>
            </a:r>
          </a:p>
        </p:txBody>
      </p:sp>
      <p:sp>
        <p:nvSpPr>
          <p:cNvPr id="17" name="TextBox 16"/>
          <p:cNvSpPr txBox="1"/>
          <p:nvPr/>
        </p:nvSpPr>
        <p:spPr>
          <a:xfrm>
            <a:off x="5120732" y="2293314"/>
            <a:ext cx="462166" cy="246221"/>
          </a:xfrm>
          <a:prstGeom prst="rect">
            <a:avLst/>
          </a:prstGeom>
          <a:noFill/>
        </p:spPr>
        <p:txBody>
          <a:bodyPr wrap="none" lIns="0" tIns="0" rIns="0" bIns="0" rtlCol="0">
            <a:spAutoFit/>
          </a:bodyPr>
          <a:lstStyle/>
          <a:p>
            <a:r>
              <a:rPr lang="en-US" sz="1600" dirty="0">
                <a:solidFill>
                  <a:schemeClr val="accent1"/>
                </a:solidFill>
                <a:latin typeface="Arial"/>
                <a:cs typeface="Arial"/>
              </a:rPr>
              <a:t>~620 </a:t>
            </a:r>
          </a:p>
        </p:txBody>
      </p:sp>
      <p:grpSp>
        <p:nvGrpSpPr>
          <p:cNvPr id="13" name="Group 12"/>
          <p:cNvGrpSpPr/>
          <p:nvPr/>
        </p:nvGrpSpPr>
        <p:grpSpPr>
          <a:xfrm>
            <a:off x="1367399" y="1616701"/>
            <a:ext cx="842951" cy="746459"/>
            <a:chOff x="6794087" y="1336817"/>
            <a:chExt cx="842951" cy="746459"/>
          </a:xfrm>
        </p:grpSpPr>
        <p:sp>
          <p:nvSpPr>
            <p:cNvPr id="10" name="Rectangle 9"/>
            <p:cNvSpPr/>
            <p:nvPr/>
          </p:nvSpPr>
          <p:spPr>
            <a:xfrm>
              <a:off x="6794087" y="1336817"/>
              <a:ext cx="842951" cy="7464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7" name="TextBox 6"/>
            <p:cNvSpPr txBox="1"/>
            <p:nvPr/>
          </p:nvSpPr>
          <p:spPr>
            <a:xfrm>
              <a:off x="7004776" y="1418784"/>
              <a:ext cx="562655" cy="553998"/>
            </a:xfrm>
            <a:prstGeom prst="rect">
              <a:avLst/>
            </a:prstGeom>
            <a:solidFill>
              <a:schemeClr val="bg1"/>
            </a:solidFill>
          </p:spPr>
          <p:txBody>
            <a:bodyPr wrap="none" lIns="0" tIns="0" rIns="0" bIns="0" rtlCol="0">
              <a:spAutoFit/>
            </a:bodyPr>
            <a:lstStyle/>
            <a:p>
              <a:pPr>
                <a:lnSpc>
                  <a:spcPct val="150000"/>
                </a:lnSpc>
              </a:pPr>
              <a:r>
                <a:rPr lang="en-US" sz="1200" dirty="0">
                  <a:solidFill>
                    <a:srgbClr val="000033"/>
                  </a:solidFill>
                  <a:latin typeface="Arial"/>
                  <a:cs typeface="Arial"/>
                </a:rPr>
                <a:t>Foundry</a:t>
              </a:r>
            </a:p>
            <a:p>
              <a:pPr>
                <a:lnSpc>
                  <a:spcPct val="150000"/>
                </a:lnSpc>
              </a:pPr>
              <a:r>
                <a:rPr lang="en-US" sz="1200" dirty="0">
                  <a:solidFill>
                    <a:srgbClr val="000033"/>
                  </a:solidFill>
                  <a:latin typeface="Arial"/>
                  <a:cs typeface="Arial"/>
                </a:rPr>
                <a:t>NCEM</a:t>
              </a:r>
            </a:p>
          </p:txBody>
        </p:sp>
        <p:sp>
          <p:nvSpPr>
            <p:cNvPr id="18" name="Rectangle 17"/>
            <p:cNvSpPr/>
            <p:nvPr/>
          </p:nvSpPr>
          <p:spPr>
            <a:xfrm>
              <a:off x="6842147" y="1510720"/>
              <a:ext cx="123111" cy="123111"/>
            </a:xfrm>
            <a:prstGeom prst="rect">
              <a:avLst/>
            </a:prstGeom>
            <a:solidFill>
              <a:srgbClr val="43A5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20" name="Rectangle 19"/>
            <p:cNvSpPr/>
            <p:nvPr/>
          </p:nvSpPr>
          <p:spPr>
            <a:xfrm>
              <a:off x="6842147" y="1778084"/>
              <a:ext cx="123111" cy="123111"/>
            </a:xfrm>
            <a:prstGeom prst="rect">
              <a:avLst/>
            </a:prstGeom>
            <a:solidFill>
              <a:srgbClr val="D0372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grpSp>
      <p:sp>
        <p:nvSpPr>
          <p:cNvPr id="16" name="TextBox 15"/>
          <p:cNvSpPr txBox="1"/>
          <p:nvPr/>
        </p:nvSpPr>
        <p:spPr>
          <a:xfrm>
            <a:off x="1098655" y="4628455"/>
            <a:ext cx="7220253" cy="1107996"/>
          </a:xfrm>
          <a:prstGeom prst="rect">
            <a:avLst/>
          </a:prstGeom>
          <a:noFill/>
        </p:spPr>
        <p:txBody>
          <a:bodyPr wrap="square" lIns="0" tIns="0" rIns="0" bIns="0" rtlCol="0">
            <a:spAutoFit/>
          </a:bodyPr>
          <a:lstStyle/>
          <a:p>
            <a:r>
              <a:rPr lang="en-US" sz="2400" dirty="0">
                <a:solidFill>
                  <a:srgbClr val="000033"/>
                </a:solidFill>
                <a:latin typeface="Arial"/>
                <a:cs typeface="Arial"/>
              </a:rPr>
              <a:t>On average, each staff person is handling ~19 users</a:t>
            </a:r>
          </a:p>
          <a:p>
            <a:endParaRPr lang="en-US" sz="2400" dirty="0">
              <a:solidFill>
                <a:srgbClr val="000033"/>
              </a:solidFill>
              <a:latin typeface="Arial"/>
              <a:cs typeface="Arial"/>
            </a:endParaRPr>
          </a:p>
          <a:p>
            <a:r>
              <a:rPr lang="en-US" sz="2400" dirty="0">
                <a:solidFill>
                  <a:srgbClr val="000033"/>
                </a:solidFill>
                <a:latin typeface="Arial"/>
                <a:cs typeface="Arial"/>
              </a:rPr>
              <a:t>Each user spends about 3 months at the Foundry</a:t>
            </a:r>
          </a:p>
        </p:txBody>
      </p:sp>
      <p:sp>
        <p:nvSpPr>
          <p:cNvPr id="24" name="TextBox 23"/>
          <p:cNvSpPr txBox="1"/>
          <p:nvPr/>
        </p:nvSpPr>
        <p:spPr>
          <a:xfrm>
            <a:off x="6973726" y="1498092"/>
            <a:ext cx="341440" cy="246221"/>
          </a:xfrm>
          <a:prstGeom prst="rect">
            <a:avLst/>
          </a:prstGeom>
          <a:noFill/>
        </p:spPr>
        <p:txBody>
          <a:bodyPr wrap="none" lIns="0" tIns="0" rIns="0" bIns="0" rtlCol="0">
            <a:spAutoFit/>
          </a:bodyPr>
          <a:lstStyle/>
          <a:p>
            <a:r>
              <a:rPr lang="en-US" sz="1600" dirty="0">
                <a:solidFill>
                  <a:schemeClr val="accent1"/>
                </a:solidFill>
                <a:latin typeface="Arial"/>
                <a:cs typeface="Arial"/>
              </a:rPr>
              <a:t>774</a:t>
            </a:r>
          </a:p>
        </p:txBody>
      </p:sp>
      <p:sp>
        <p:nvSpPr>
          <p:cNvPr id="25" name="TextBox 24"/>
          <p:cNvSpPr txBox="1"/>
          <p:nvPr/>
        </p:nvSpPr>
        <p:spPr>
          <a:xfrm>
            <a:off x="7933078" y="1232114"/>
            <a:ext cx="341440" cy="246221"/>
          </a:xfrm>
          <a:prstGeom prst="rect">
            <a:avLst/>
          </a:prstGeom>
          <a:noFill/>
        </p:spPr>
        <p:txBody>
          <a:bodyPr wrap="none" lIns="0" tIns="0" rIns="0" bIns="0" rtlCol="0">
            <a:spAutoFit/>
          </a:bodyPr>
          <a:lstStyle/>
          <a:p>
            <a:r>
              <a:rPr lang="en-US" sz="1600" dirty="0">
                <a:solidFill>
                  <a:schemeClr val="accent1"/>
                </a:solidFill>
                <a:latin typeface="Arial"/>
                <a:cs typeface="Arial"/>
              </a:rPr>
              <a:t>866</a:t>
            </a:r>
          </a:p>
        </p:txBody>
      </p:sp>
    </p:spTree>
    <p:extLst>
      <p:ext uri="{BB962C8B-B14F-4D97-AF65-F5344CB8AC3E}">
        <p14:creationId xmlns:p14="http://schemas.microsoft.com/office/powerpoint/2010/main" val="173759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z="3200" b="1" dirty="0"/>
              <a:t>Diverse and Distinguished User Community</a:t>
            </a:r>
          </a:p>
        </p:txBody>
      </p:sp>
      <p:sp>
        <p:nvSpPr>
          <p:cNvPr id="15" name="Content Placeholder 14"/>
          <p:cNvSpPr>
            <a:spLocks noGrp="1"/>
          </p:cNvSpPr>
          <p:nvPr>
            <p:ph sz="quarter" idx="4294967295"/>
          </p:nvPr>
        </p:nvSpPr>
        <p:spPr>
          <a:xfrm>
            <a:off x="302777" y="1200589"/>
            <a:ext cx="7886700" cy="5102225"/>
          </a:xfrm>
          <a:prstGeom prst="rect">
            <a:avLst/>
          </a:prstGeom>
        </p:spPr>
        <p:txBody>
          <a:bodyPr/>
          <a:lstStyle/>
          <a:p>
            <a:pPr lvl="2">
              <a:lnSpc>
                <a:spcPct val="130000"/>
              </a:lnSpc>
              <a:spcBef>
                <a:spcPts val="0"/>
              </a:spcBef>
              <a:spcAft>
                <a:spcPts val="100"/>
              </a:spcAft>
              <a:buNone/>
            </a:pPr>
            <a:r>
              <a:rPr lang="en-US" sz="2400" dirty="0"/>
              <a:t>In FY 2013-2015, proposals were submitted from:</a:t>
            </a:r>
          </a:p>
          <a:p>
            <a:pPr marL="285750" lvl="2" indent="-285750">
              <a:lnSpc>
                <a:spcPct val="130000"/>
              </a:lnSpc>
              <a:spcBef>
                <a:spcPts val="0"/>
              </a:spcBef>
              <a:spcAft>
                <a:spcPts val="100"/>
              </a:spcAft>
              <a:buFont typeface="Arial"/>
              <a:buChar char="•"/>
            </a:pPr>
            <a:r>
              <a:rPr lang="en-US" sz="2400" dirty="0"/>
              <a:t>255 institutions</a:t>
            </a:r>
          </a:p>
          <a:p>
            <a:pPr marL="285750" lvl="2" indent="-285750">
              <a:lnSpc>
                <a:spcPct val="130000"/>
              </a:lnSpc>
              <a:spcBef>
                <a:spcPts val="0"/>
              </a:spcBef>
              <a:spcAft>
                <a:spcPts val="100"/>
              </a:spcAft>
              <a:buFont typeface="Arial"/>
              <a:buChar char="•"/>
            </a:pPr>
            <a:r>
              <a:rPr lang="en-US" sz="2400" dirty="0"/>
              <a:t>40 states</a:t>
            </a:r>
          </a:p>
          <a:p>
            <a:pPr marL="285750" lvl="2" indent="-285750">
              <a:lnSpc>
                <a:spcPct val="130000"/>
              </a:lnSpc>
              <a:spcBef>
                <a:spcPts val="0"/>
              </a:spcBef>
              <a:spcAft>
                <a:spcPts val="100"/>
              </a:spcAft>
              <a:buFont typeface="Arial"/>
              <a:buChar char="•"/>
            </a:pPr>
            <a:r>
              <a:rPr lang="en-US" sz="2400" dirty="0"/>
              <a:t>35 countries</a:t>
            </a:r>
          </a:p>
          <a:p>
            <a:pPr marL="285750" lvl="2" indent="-285750">
              <a:lnSpc>
                <a:spcPct val="130000"/>
              </a:lnSpc>
              <a:spcBef>
                <a:spcPts val="0"/>
              </a:spcBef>
              <a:spcAft>
                <a:spcPts val="100"/>
              </a:spcAft>
              <a:buFont typeface="Arial"/>
              <a:buChar char="•"/>
            </a:pPr>
            <a:r>
              <a:rPr lang="en-US" sz="2400" dirty="0"/>
              <a:t>11% from industry</a:t>
            </a:r>
          </a:p>
          <a:p>
            <a:pPr marL="455613" lvl="3" indent="-285750">
              <a:lnSpc>
                <a:spcPct val="130000"/>
              </a:lnSpc>
              <a:spcAft>
                <a:spcPts val="100"/>
              </a:spcAft>
              <a:buFont typeface="Arial"/>
              <a:buChar char="•"/>
            </a:pPr>
            <a:r>
              <a:rPr lang="en-US" sz="2400" dirty="0"/>
              <a:t>10 Fortune 500 companies</a:t>
            </a:r>
          </a:p>
          <a:p>
            <a:pPr marL="285750" lvl="2" indent="-285750">
              <a:lnSpc>
                <a:spcPct val="130000"/>
              </a:lnSpc>
              <a:spcBef>
                <a:spcPts val="0"/>
              </a:spcBef>
              <a:spcAft>
                <a:spcPts val="100"/>
              </a:spcAft>
              <a:buFont typeface="Arial"/>
              <a:buChar char="•"/>
            </a:pPr>
            <a:r>
              <a:rPr lang="en-US" sz="2400" dirty="0"/>
              <a:t>2 Nobel Laureates </a:t>
            </a:r>
          </a:p>
          <a:p>
            <a:pPr marL="285750" lvl="2" indent="-285750">
              <a:lnSpc>
                <a:spcPct val="130000"/>
              </a:lnSpc>
              <a:spcBef>
                <a:spcPts val="0"/>
              </a:spcBef>
              <a:spcAft>
                <a:spcPts val="100"/>
              </a:spcAft>
              <a:buFont typeface="Arial"/>
              <a:buChar char="•"/>
            </a:pPr>
            <a:r>
              <a:rPr lang="en-US" sz="2400" dirty="0"/>
              <a:t>29 NAS/NAE members</a:t>
            </a:r>
          </a:p>
          <a:p>
            <a:pPr marL="285750" lvl="2" indent="-285750">
              <a:lnSpc>
                <a:spcPct val="130000"/>
              </a:lnSpc>
              <a:spcBef>
                <a:spcPts val="0"/>
              </a:spcBef>
              <a:spcAft>
                <a:spcPts val="100"/>
              </a:spcAft>
              <a:buFont typeface="Arial"/>
              <a:buChar char="•"/>
            </a:pPr>
            <a:r>
              <a:rPr lang="en-US" sz="2400" dirty="0"/>
              <a:t>22 DOE Early Career Awardees</a:t>
            </a:r>
          </a:p>
          <a:p>
            <a:pPr lvl="2">
              <a:lnSpc>
                <a:spcPct val="130000"/>
              </a:lnSpc>
              <a:spcBef>
                <a:spcPts val="0"/>
              </a:spcBef>
              <a:spcAft>
                <a:spcPts val="100"/>
              </a:spcAft>
              <a:buNone/>
            </a:pPr>
            <a:endParaRPr lang="en-US" sz="2000" dirty="0"/>
          </a:p>
          <a:p>
            <a:pPr lvl="2">
              <a:lnSpc>
                <a:spcPct val="130000"/>
              </a:lnSpc>
              <a:spcBef>
                <a:spcPts val="0"/>
              </a:spcBef>
              <a:spcAft>
                <a:spcPts val="100"/>
              </a:spcAft>
              <a:buNone/>
            </a:pPr>
            <a:endParaRPr lang="en-US" sz="2000" dirty="0"/>
          </a:p>
          <a:p>
            <a:pPr marL="285750" lvl="2" indent="-285750">
              <a:lnSpc>
                <a:spcPct val="130000"/>
              </a:lnSpc>
              <a:spcBef>
                <a:spcPts val="0"/>
              </a:spcBef>
              <a:spcAft>
                <a:spcPts val="100"/>
              </a:spcAft>
              <a:buFont typeface="Arial"/>
              <a:buChar char="•"/>
            </a:pPr>
            <a:endParaRPr lang="en-US" sz="1800" dirty="0"/>
          </a:p>
        </p:txBody>
      </p:sp>
      <p:pic>
        <p:nvPicPr>
          <p:cNvPr id="5" name="Picture 4"/>
          <p:cNvPicPr>
            <a:picLocks noChangeAspect="1"/>
          </p:cNvPicPr>
          <p:nvPr/>
        </p:nvPicPr>
        <p:blipFill>
          <a:blip r:embed="rId3"/>
          <a:stretch>
            <a:fillRect/>
          </a:stretch>
        </p:blipFill>
        <p:spPr>
          <a:xfrm>
            <a:off x="6816511" y="2044009"/>
            <a:ext cx="1625600" cy="457200"/>
          </a:xfrm>
          <a:prstGeom prst="rect">
            <a:avLst/>
          </a:prstGeom>
        </p:spPr>
      </p:pic>
      <p:pic>
        <p:nvPicPr>
          <p:cNvPr id="7" name="Picture 6"/>
          <p:cNvPicPr>
            <a:picLocks noChangeAspect="1"/>
          </p:cNvPicPr>
          <p:nvPr/>
        </p:nvPicPr>
        <p:blipFill>
          <a:blip r:embed="rId4"/>
          <a:stretch>
            <a:fillRect/>
          </a:stretch>
        </p:blipFill>
        <p:spPr>
          <a:xfrm>
            <a:off x="5384800" y="2374900"/>
            <a:ext cx="850900" cy="825500"/>
          </a:xfrm>
          <a:prstGeom prst="rect">
            <a:avLst/>
          </a:prstGeom>
        </p:spPr>
      </p:pic>
      <p:pic>
        <p:nvPicPr>
          <p:cNvPr id="8" name="Picture 7"/>
          <p:cNvPicPr>
            <a:picLocks noChangeAspect="1"/>
          </p:cNvPicPr>
          <p:nvPr/>
        </p:nvPicPr>
        <p:blipFill>
          <a:blip r:embed="rId5"/>
          <a:stretch>
            <a:fillRect/>
          </a:stretch>
        </p:blipFill>
        <p:spPr>
          <a:xfrm>
            <a:off x="6032500" y="3399242"/>
            <a:ext cx="965200" cy="965200"/>
          </a:xfrm>
          <a:prstGeom prst="rect">
            <a:avLst/>
          </a:prstGeom>
        </p:spPr>
      </p:pic>
      <p:pic>
        <p:nvPicPr>
          <p:cNvPr id="9" name="Picture 8"/>
          <p:cNvPicPr>
            <a:picLocks noChangeAspect="1"/>
          </p:cNvPicPr>
          <p:nvPr/>
        </p:nvPicPr>
        <p:blipFill>
          <a:blip r:embed="rId6"/>
          <a:stretch>
            <a:fillRect/>
          </a:stretch>
        </p:blipFill>
        <p:spPr>
          <a:xfrm>
            <a:off x="6021280" y="3088279"/>
            <a:ext cx="1028700" cy="381000"/>
          </a:xfrm>
          <a:prstGeom prst="rect">
            <a:avLst/>
          </a:prstGeom>
        </p:spPr>
      </p:pic>
      <p:pic>
        <p:nvPicPr>
          <p:cNvPr id="10" name="Picture 9"/>
          <p:cNvPicPr>
            <a:picLocks noChangeAspect="1"/>
          </p:cNvPicPr>
          <p:nvPr/>
        </p:nvPicPr>
        <p:blipFill>
          <a:blip r:embed="rId7"/>
          <a:stretch>
            <a:fillRect/>
          </a:stretch>
        </p:blipFill>
        <p:spPr>
          <a:xfrm>
            <a:off x="6434442" y="2636703"/>
            <a:ext cx="1130300" cy="330200"/>
          </a:xfrm>
          <a:prstGeom prst="rect">
            <a:avLst/>
          </a:prstGeom>
        </p:spPr>
      </p:pic>
      <p:pic>
        <p:nvPicPr>
          <p:cNvPr id="11" name="Picture 10"/>
          <p:cNvPicPr>
            <a:picLocks noChangeAspect="1"/>
          </p:cNvPicPr>
          <p:nvPr/>
        </p:nvPicPr>
        <p:blipFill>
          <a:blip r:embed="rId8"/>
          <a:stretch>
            <a:fillRect/>
          </a:stretch>
        </p:blipFill>
        <p:spPr>
          <a:xfrm>
            <a:off x="7032411" y="3592952"/>
            <a:ext cx="812800" cy="317500"/>
          </a:xfrm>
          <a:prstGeom prst="rect">
            <a:avLst/>
          </a:prstGeom>
        </p:spPr>
      </p:pic>
      <p:pic>
        <p:nvPicPr>
          <p:cNvPr id="13" name="Picture 12"/>
          <p:cNvPicPr>
            <a:picLocks noChangeAspect="1"/>
          </p:cNvPicPr>
          <p:nvPr/>
        </p:nvPicPr>
        <p:blipFill>
          <a:blip r:embed="rId9"/>
          <a:stretch>
            <a:fillRect/>
          </a:stretch>
        </p:blipFill>
        <p:spPr>
          <a:xfrm>
            <a:off x="7564742" y="2869052"/>
            <a:ext cx="1549400" cy="546100"/>
          </a:xfrm>
          <a:prstGeom prst="rect">
            <a:avLst/>
          </a:prstGeom>
        </p:spPr>
      </p:pic>
      <p:pic>
        <p:nvPicPr>
          <p:cNvPr id="14" name="Picture 13"/>
          <p:cNvPicPr>
            <a:picLocks noChangeAspect="1"/>
          </p:cNvPicPr>
          <p:nvPr/>
        </p:nvPicPr>
        <p:blipFill>
          <a:blip r:embed="rId10"/>
          <a:stretch>
            <a:fillRect/>
          </a:stretch>
        </p:blipFill>
        <p:spPr>
          <a:xfrm>
            <a:off x="8016661" y="3549650"/>
            <a:ext cx="889000" cy="584200"/>
          </a:xfrm>
          <a:prstGeom prst="rect">
            <a:avLst/>
          </a:prstGeom>
        </p:spPr>
      </p:pic>
      <p:pic>
        <p:nvPicPr>
          <p:cNvPr id="6" name="Picture 5"/>
          <p:cNvPicPr>
            <a:picLocks noChangeAspect="1"/>
          </p:cNvPicPr>
          <p:nvPr/>
        </p:nvPicPr>
        <p:blipFill>
          <a:blip r:embed="rId11"/>
          <a:stretch>
            <a:fillRect/>
          </a:stretch>
        </p:blipFill>
        <p:spPr>
          <a:xfrm>
            <a:off x="6881377" y="4161242"/>
            <a:ext cx="1308100" cy="457200"/>
          </a:xfrm>
          <a:prstGeom prst="rect">
            <a:avLst/>
          </a:prstGeom>
        </p:spPr>
      </p:pic>
      <p:pic>
        <p:nvPicPr>
          <p:cNvPr id="4" name="Picture 3"/>
          <p:cNvPicPr>
            <a:picLocks noChangeAspect="1"/>
          </p:cNvPicPr>
          <p:nvPr/>
        </p:nvPicPr>
        <p:blipFill>
          <a:blip r:embed="rId12"/>
          <a:stretch>
            <a:fillRect/>
          </a:stretch>
        </p:blipFill>
        <p:spPr>
          <a:xfrm>
            <a:off x="5395178" y="4223840"/>
            <a:ext cx="1320800" cy="381000"/>
          </a:xfrm>
          <a:prstGeom prst="rect">
            <a:avLst/>
          </a:prstGeom>
        </p:spPr>
      </p:pic>
      <p:pic>
        <p:nvPicPr>
          <p:cNvPr id="16" name="Picture 1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730431" y="5014053"/>
            <a:ext cx="771716"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7" name="Picture 2" descr="http://foundry.lbl.gov/assets/img/people/Ciston.jp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6530508" y="5010694"/>
            <a:ext cx="775984" cy="10320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592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US.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28364" y="1151756"/>
            <a:ext cx="6837511" cy="4443682"/>
          </a:xfrm>
          <a:prstGeom prst="rect">
            <a:avLst/>
          </a:prstGeom>
          <a:ln w="12700">
            <a:miter lim="400000"/>
          </a:ln>
        </p:spPr>
      </p:pic>
      <p:pic>
        <p:nvPicPr>
          <p:cNvPr id="297" name="bayarea.pd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84540" y="4061371"/>
            <a:ext cx="2714633" cy="2699793"/>
          </a:xfrm>
          <a:prstGeom prst="rect">
            <a:avLst/>
          </a:prstGeom>
          <a:ln w="12700">
            <a:miter lim="400000"/>
          </a:ln>
        </p:spPr>
      </p:pic>
      <p:sp>
        <p:nvSpPr>
          <p:cNvPr id="298" name="Shape 298"/>
          <p:cNvSpPr>
            <a:spLocks noGrp="1"/>
          </p:cNvSpPr>
          <p:nvPr>
            <p:ph type="title"/>
          </p:nvPr>
        </p:nvSpPr>
        <p:spPr>
          <a:prstGeom prst="rect">
            <a:avLst/>
          </a:prstGeom>
        </p:spPr>
        <p:txBody>
          <a:bodyPr/>
          <a:lstStyle>
            <a:lvl1pPr>
              <a:defRPr sz="4900"/>
            </a:lvl1pPr>
          </a:lstStyle>
          <a:p>
            <a:r>
              <a:rPr sz="3200" dirty="0"/>
              <a:t>Geographically diverse proposal submissions</a:t>
            </a:r>
          </a:p>
        </p:txBody>
      </p:sp>
      <p:sp>
        <p:nvSpPr>
          <p:cNvPr id="300" name="Shape 300"/>
          <p:cNvSpPr/>
          <p:nvPr/>
        </p:nvSpPr>
        <p:spPr>
          <a:xfrm>
            <a:off x="2557240" y="5610094"/>
            <a:ext cx="402354" cy="1910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584200">
              <a:defRPr sz="1100">
                <a:solidFill>
                  <a:srgbClr val="000000"/>
                </a:solidFill>
              </a:defRPr>
            </a:lvl1pPr>
          </a:lstStyle>
          <a:p>
            <a:r>
              <a:rPr sz="773"/>
              <a:t>Merced</a:t>
            </a:r>
          </a:p>
        </p:txBody>
      </p:sp>
      <p:sp>
        <p:nvSpPr>
          <p:cNvPr id="301" name="Shape 301"/>
          <p:cNvSpPr/>
          <p:nvPr/>
        </p:nvSpPr>
        <p:spPr>
          <a:xfrm>
            <a:off x="1951553" y="4173065"/>
            <a:ext cx="320602" cy="1910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584200">
              <a:defRPr sz="1100">
                <a:solidFill>
                  <a:srgbClr val="000000"/>
                </a:solidFill>
              </a:defRPr>
            </a:lvl1pPr>
          </a:lstStyle>
          <a:p>
            <a:r>
              <a:rPr sz="773"/>
              <a:t>Davis</a:t>
            </a:r>
          </a:p>
        </p:txBody>
      </p:sp>
      <p:sp>
        <p:nvSpPr>
          <p:cNvPr id="302" name="Shape 302"/>
          <p:cNvSpPr/>
          <p:nvPr/>
        </p:nvSpPr>
        <p:spPr>
          <a:xfrm>
            <a:off x="1925643" y="5149639"/>
            <a:ext cx="512962" cy="1910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584200">
              <a:defRPr sz="1100">
                <a:solidFill>
                  <a:srgbClr val="000000"/>
                </a:solidFill>
              </a:defRPr>
            </a:lvl1pPr>
          </a:lstStyle>
          <a:p>
            <a:r>
              <a:rPr sz="773"/>
              <a:t>Livermore</a:t>
            </a:r>
          </a:p>
        </p:txBody>
      </p:sp>
      <p:sp>
        <p:nvSpPr>
          <p:cNvPr id="303" name="Shape 303"/>
          <p:cNvSpPr/>
          <p:nvPr/>
        </p:nvSpPr>
        <p:spPr>
          <a:xfrm>
            <a:off x="1787618" y="5587543"/>
            <a:ext cx="482504" cy="1910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584200">
              <a:defRPr sz="1100">
                <a:solidFill>
                  <a:srgbClr val="000000"/>
                </a:solidFill>
              </a:defRPr>
            </a:lvl1pPr>
          </a:lstStyle>
          <a:p>
            <a:r>
              <a:rPr sz="773"/>
              <a:t>San Jose</a:t>
            </a:r>
          </a:p>
        </p:txBody>
      </p:sp>
      <p:sp>
        <p:nvSpPr>
          <p:cNvPr id="304" name="Shape 304"/>
          <p:cNvSpPr/>
          <p:nvPr/>
        </p:nvSpPr>
        <p:spPr>
          <a:xfrm>
            <a:off x="645769" y="5045519"/>
            <a:ext cx="512569" cy="31002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defTabSz="584200">
              <a:defRPr sz="1100">
                <a:solidFill>
                  <a:srgbClr val="000000"/>
                </a:solidFill>
              </a:defRPr>
            </a:lvl1pPr>
          </a:lstStyle>
          <a:p>
            <a:r>
              <a:rPr sz="773"/>
              <a:t>San Francisco</a:t>
            </a:r>
          </a:p>
        </p:txBody>
      </p:sp>
      <p:sp>
        <p:nvSpPr>
          <p:cNvPr id="305" name="Shape 305"/>
          <p:cNvSpPr/>
          <p:nvPr/>
        </p:nvSpPr>
        <p:spPr>
          <a:xfrm>
            <a:off x="1497953" y="4772089"/>
            <a:ext cx="456856" cy="1910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584200">
              <a:defRPr sz="1100">
                <a:solidFill>
                  <a:srgbClr val="000000"/>
                </a:solidFill>
              </a:defRPr>
            </a:lvl1pPr>
          </a:lstStyle>
          <a:p>
            <a:r>
              <a:rPr sz="773"/>
              <a:t>Berkeley</a:t>
            </a:r>
          </a:p>
        </p:txBody>
      </p:sp>
      <p:sp>
        <p:nvSpPr>
          <p:cNvPr id="306" name="Shape 306"/>
          <p:cNvSpPr/>
          <p:nvPr/>
        </p:nvSpPr>
        <p:spPr>
          <a:xfrm>
            <a:off x="981476" y="5495615"/>
            <a:ext cx="444032" cy="1910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584200">
              <a:defRPr sz="1100">
                <a:solidFill>
                  <a:srgbClr val="000000"/>
                </a:solidFill>
              </a:defRPr>
            </a:lvl1pPr>
          </a:lstStyle>
          <a:p>
            <a:r>
              <a:rPr sz="773"/>
              <a:t>Stanford</a:t>
            </a:r>
          </a:p>
        </p:txBody>
      </p:sp>
      <p:sp>
        <p:nvSpPr>
          <p:cNvPr id="307" name="Shape 307"/>
          <p:cNvSpPr/>
          <p:nvPr/>
        </p:nvSpPr>
        <p:spPr>
          <a:xfrm>
            <a:off x="1802325" y="6020185"/>
            <a:ext cx="565861" cy="1910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584200">
              <a:defRPr sz="1100">
                <a:solidFill>
                  <a:srgbClr val="000000"/>
                </a:solidFill>
              </a:defRPr>
            </a:lvl1pPr>
          </a:lstStyle>
          <a:p>
            <a:r>
              <a:rPr sz="773"/>
              <a:t>Santa Cruz</a:t>
            </a:r>
          </a:p>
        </p:txBody>
      </p:sp>
      <p:sp>
        <p:nvSpPr>
          <p:cNvPr id="308" name="Shape 308"/>
          <p:cNvSpPr/>
          <p:nvPr/>
        </p:nvSpPr>
        <p:spPr>
          <a:xfrm flipH="1">
            <a:off x="1418464" y="4904241"/>
            <a:ext cx="102153" cy="102153"/>
          </a:xfrm>
          <a:prstGeom prst="line">
            <a:avLst/>
          </a:prstGeom>
          <a:ln w="12700">
            <a:solidFill>
              <a:srgbClr val="000000"/>
            </a:solidFill>
            <a:miter lim="400000"/>
          </a:ln>
        </p:spPr>
        <p:txBody>
          <a:bodyPr lIns="0" tIns="0" rIns="0" bIns="0"/>
          <a:lstStyle/>
          <a:p>
            <a:pPr algn="ctr" defTabSz="410751">
              <a:defRPr sz="37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601"/>
          </a:p>
        </p:txBody>
      </p:sp>
      <p:grpSp>
        <p:nvGrpSpPr>
          <p:cNvPr id="317" name="Group 317"/>
          <p:cNvGrpSpPr/>
          <p:nvPr/>
        </p:nvGrpSpPr>
        <p:grpSpPr>
          <a:xfrm>
            <a:off x="529188" y="2740536"/>
            <a:ext cx="1175075" cy="1178440"/>
            <a:chOff x="0" y="0"/>
            <a:chExt cx="1671217" cy="1676003"/>
          </a:xfrm>
        </p:grpSpPr>
        <p:sp>
          <p:nvSpPr>
            <p:cNvPr id="309" name="Shape 309"/>
            <p:cNvSpPr/>
            <p:nvPr/>
          </p:nvSpPr>
          <p:spPr>
            <a:xfrm>
              <a:off x="0" y="0"/>
              <a:ext cx="1671218" cy="1676004"/>
            </a:xfrm>
            <a:prstGeom prst="rect">
              <a:avLst/>
            </a:prstGeom>
            <a:solidFill>
              <a:srgbClr val="FFFFFF"/>
            </a:solidFill>
            <a:ln w="12700" cap="flat">
              <a:solidFill>
                <a:srgbClr val="000000"/>
              </a:solidFill>
              <a:prstDash val="solid"/>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310" name="key.pd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2230" y="40661"/>
              <a:ext cx="627740" cy="1592419"/>
            </a:xfrm>
            <a:prstGeom prst="rect">
              <a:avLst/>
            </a:prstGeom>
            <a:ln w="12700" cap="flat">
              <a:noFill/>
              <a:miter lim="400000"/>
            </a:ln>
            <a:effectLst/>
          </p:spPr>
        </p:pic>
        <p:sp>
          <p:nvSpPr>
            <p:cNvPr id="311" name="Shape 311"/>
            <p:cNvSpPr/>
            <p:nvPr/>
          </p:nvSpPr>
          <p:spPr>
            <a:xfrm>
              <a:off x="499119" y="89234"/>
              <a:ext cx="707381" cy="237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1 proposal</a:t>
              </a:r>
            </a:p>
          </p:txBody>
        </p:sp>
        <p:sp>
          <p:nvSpPr>
            <p:cNvPr id="312" name="Shape 312"/>
            <p:cNvSpPr/>
            <p:nvPr/>
          </p:nvSpPr>
          <p:spPr>
            <a:xfrm>
              <a:off x="499119" y="325139"/>
              <a:ext cx="770881" cy="237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5 proposals</a:t>
              </a:r>
            </a:p>
          </p:txBody>
        </p:sp>
        <p:sp>
          <p:nvSpPr>
            <p:cNvPr id="313" name="Shape 313"/>
            <p:cNvSpPr/>
            <p:nvPr/>
          </p:nvSpPr>
          <p:spPr>
            <a:xfrm>
              <a:off x="511819" y="1295400"/>
              <a:ext cx="912144" cy="2371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500 proposals</a:t>
              </a:r>
            </a:p>
          </p:txBody>
        </p:sp>
        <p:sp>
          <p:nvSpPr>
            <p:cNvPr id="314" name="Shape 314"/>
            <p:cNvSpPr/>
            <p:nvPr/>
          </p:nvSpPr>
          <p:spPr>
            <a:xfrm>
              <a:off x="499119" y="573744"/>
              <a:ext cx="841513" cy="237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10 proposals</a:t>
              </a:r>
            </a:p>
          </p:txBody>
        </p:sp>
        <p:sp>
          <p:nvSpPr>
            <p:cNvPr id="315" name="Shape 315"/>
            <p:cNvSpPr/>
            <p:nvPr/>
          </p:nvSpPr>
          <p:spPr>
            <a:xfrm>
              <a:off x="511819" y="802058"/>
              <a:ext cx="841513" cy="237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20 proposals</a:t>
              </a:r>
            </a:p>
          </p:txBody>
        </p:sp>
        <p:sp>
          <p:nvSpPr>
            <p:cNvPr id="316" name="Shape 316"/>
            <p:cNvSpPr/>
            <p:nvPr/>
          </p:nvSpPr>
          <p:spPr>
            <a:xfrm>
              <a:off x="511819" y="1058254"/>
              <a:ext cx="841513" cy="2371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30 proposals</a:t>
              </a:r>
            </a:p>
          </p:txBody>
        </p:sp>
      </p:grpSp>
      <p:sp>
        <p:nvSpPr>
          <p:cNvPr id="318" name="Shape 318"/>
          <p:cNvSpPr/>
          <p:nvPr/>
        </p:nvSpPr>
        <p:spPr>
          <a:xfrm>
            <a:off x="169214" y="1035898"/>
            <a:ext cx="6480437" cy="476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2200"/>
            </a:pPr>
            <a:r>
              <a:rPr sz="1547" dirty="0"/>
              <a:t>PI affiliation city on proposals submitted to MF FY13-FY15</a:t>
            </a:r>
          </a:p>
          <a:p>
            <a:pPr>
              <a:defRPr sz="2200"/>
            </a:pPr>
            <a:endParaRPr sz="1547" dirty="0"/>
          </a:p>
        </p:txBody>
      </p:sp>
      <p:sp>
        <p:nvSpPr>
          <p:cNvPr id="319" name="Shape 319"/>
          <p:cNvSpPr/>
          <p:nvPr/>
        </p:nvSpPr>
        <p:spPr>
          <a:xfrm>
            <a:off x="3338212" y="5534311"/>
            <a:ext cx="2071408" cy="7142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2200"/>
            </a:lvl1pPr>
          </a:lstStyle>
          <a:p>
            <a:r>
              <a:rPr sz="1547" dirty="0"/>
              <a:t>60% of proposals from extended Bay Area (~100 institutions)</a:t>
            </a:r>
          </a:p>
        </p:txBody>
      </p:sp>
    </p:spTree>
    <p:extLst>
      <p:ext uri="{BB962C8B-B14F-4D97-AF65-F5344CB8AC3E}">
        <p14:creationId xmlns:p14="http://schemas.microsoft.com/office/powerpoint/2010/main" val="232170899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world.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38843" y="1468314"/>
            <a:ext cx="9319546" cy="4406404"/>
          </a:xfrm>
          <a:prstGeom prst="rect">
            <a:avLst/>
          </a:prstGeom>
          <a:ln w="12700">
            <a:miter lim="400000"/>
          </a:ln>
        </p:spPr>
      </p:pic>
      <p:sp>
        <p:nvSpPr>
          <p:cNvPr id="325" name="Shape 325"/>
          <p:cNvSpPr>
            <a:spLocks noGrp="1"/>
          </p:cNvSpPr>
          <p:nvPr>
            <p:ph type="title"/>
          </p:nvPr>
        </p:nvSpPr>
        <p:spPr>
          <a:prstGeom prst="rect">
            <a:avLst/>
          </a:prstGeom>
        </p:spPr>
        <p:txBody>
          <a:bodyPr/>
          <a:lstStyle>
            <a:lvl1pPr>
              <a:defRPr sz="4900"/>
            </a:lvl1pPr>
          </a:lstStyle>
          <a:p>
            <a:r>
              <a:rPr sz="3200" dirty="0"/>
              <a:t>Geographically diverse proposal submissions</a:t>
            </a:r>
          </a:p>
        </p:txBody>
      </p:sp>
      <p:grpSp>
        <p:nvGrpSpPr>
          <p:cNvPr id="335" name="Group 335"/>
          <p:cNvGrpSpPr/>
          <p:nvPr/>
        </p:nvGrpSpPr>
        <p:grpSpPr>
          <a:xfrm>
            <a:off x="233991" y="4423894"/>
            <a:ext cx="1175076" cy="1178440"/>
            <a:chOff x="31237" y="0"/>
            <a:chExt cx="1671217" cy="1676003"/>
          </a:xfrm>
        </p:grpSpPr>
        <p:sp>
          <p:nvSpPr>
            <p:cNvPr id="327" name="Shape 327"/>
            <p:cNvSpPr/>
            <p:nvPr/>
          </p:nvSpPr>
          <p:spPr>
            <a:xfrm>
              <a:off x="31237" y="0"/>
              <a:ext cx="1671218" cy="1676004"/>
            </a:xfrm>
            <a:prstGeom prst="rect">
              <a:avLst/>
            </a:prstGeom>
            <a:solidFill>
              <a:srgbClr val="FFFFFF"/>
            </a:solidFill>
            <a:ln w="12700" cap="flat">
              <a:solidFill>
                <a:srgbClr val="000000"/>
              </a:solidFill>
              <a:prstDash val="solid"/>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328" name="key.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1922" y="81936"/>
              <a:ext cx="386010" cy="1501038"/>
            </a:xfrm>
            <a:prstGeom prst="rect">
              <a:avLst/>
            </a:prstGeom>
            <a:ln w="12700" cap="flat">
              <a:noFill/>
              <a:miter lim="400000"/>
            </a:ln>
            <a:effectLst/>
          </p:spPr>
        </p:pic>
        <p:sp>
          <p:nvSpPr>
            <p:cNvPr id="329" name="Shape 329"/>
            <p:cNvSpPr/>
            <p:nvPr/>
          </p:nvSpPr>
          <p:spPr>
            <a:xfrm>
              <a:off x="530357" y="89234"/>
              <a:ext cx="707381" cy="237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1 proposal</a:t>
              </a:r>
            </a:p>
          </p:txBody>
        </p:sp>
        <p:sp>
          <p:nvSpPr>
            <p:cNvPr id="330" name="Shape 330"/>
            <p:cNvSpPr/>
            <p:nvPr/>
          </p:nvSpPr>
          <p:spPr>
            <a:xfrm>
              <a:off x="530357" y="325139"/>
              <a:ext cx="770881" cy="237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5 proposals</a:t>
              </a:r>
            </a:p>
          </p:txBody>
        </p:sp>
        <p:sp>
          <p:nvSpPr>
            <p:cNvPr id="331" name="Shape 331"/>
            <p:cNvSpPr/>
            <p:nvPr/>
          </p:nvSpPr>
          <p:spPr>
            <a:xfrm>
              <a:off x="543057" y="1295400"/>
              <a:ext cx="912143" cy="2371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500 proposals</a:t>
              </a:r>
            </a:p>
          </p:txBody>
        </p:sp>
        <p:sp>
          <p:nvSpPr>
            <p:cNvPr id="332" name="Shape 332"/>
            <p:cNvSpPr/>
            <p:nvPr/>
          </p:nvSpPr>
          <p:spPr>
            <a:xfrm>
              <a:off x="530357" y="573744"/>
              <a:ext cx="841512" cy="237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10 proposals</a:t>
              </a:r>
            </a:p>
          </p:txBody>
        </p:sp>
        <p:sp>
          <p:nvSpPr>
            <p:cNvPr id="333" name="Shape 333"/>
            <p:cNvSpPr/>
            <p:nvPr/>
          </p:nvSpPr>
          <p:spPr>
            <a:xfrm>
              <a:off x="543057" y="802058"/>
              <a:ext cx="841512" cy="237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20 proposals</a:t>
              </a:r>
            </a:p>
          </p:txBody>
        </p:sp>
        <p:sp>
          <p:nvSpPr>
            <p:cNvPr id="334" name="Shape 334"/>
            <p:cNvSpPr/>
            <p:nvPr/>
          </p:nvSpPr>
          <p:spPr>
            <a:xfrm>
              <a:off x="543057" y="1058254"/>
              <a:ext cx="841512" cy="2371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defTabSz="584200">
                <a:defRPr sz="1000">
                  <a:solidFill>
                    <a:srgbClr val="000000"/>
                  </a:solidFill>
                </a:defRPr>
              </a:lvl1pPr>
            </a:lstStyle>
            <a:p>
              <a:r>
                <a:rPr sz="703"/>
                <a:t>30 proposals</a:t>
              </a:r>
            </a:p>
          </p:txBody>
        </p:sp>
      </p:grpSp>
      <p:sp>
        <p:nvSpPr>
          <p:cNvPr id="337" name="Shape 337"/>
          <p:cNvSpPr/>
          <p:nvPr/>
        </p:nvSpPr>
        <p:spPr>
          <a:xfrm>
            <a:off x="115134" y="1016299"/>
            <a:ext cx="6480437" cy="476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2200"/>
            </a:pPr>
            <a:r>
              <a:rPr sz="1547" dirty="0"/>
              <a:t>PI affiliation city on proposals submitted to MF FY13-FY15</a:t>
            </a:r>
          </a:p>
          <a:p>
            <a:pPr>
              <a:defRPr sz="2200"/>
            </a:pPr>
            <a:endParaRPr sz="1547" dirty="0"/>
          </a:p>
        </p:txBody>
      </p:sp>
    </p:spTree>
    <p:extLst>
      <p:ext uri="{BB962C8B-B14F-4D97-AF65-F5344CB8AC3E}">
        <p14:creationId xmlns:p14="http://schemas.microsoft.com/office/powerpoint/2010/main" val="57038978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0" y="52753"/>
            <a:ext cx="9144000" cy="855765"/>
          </a:xfrm>
          <a:prstGeom prst="rect">
            <a:avLst/>
          </a:prstGeom>
        </p:spPr>
        <p:txBody>
          <a:bodyPr/>
          <a:lstStyle>
            <a:lvl1pPr defTabSz="373887">
              <a:defRPr sz="3839"/>
            </a:lvl1pPr>
          </a:lstStyle>
          <a:p>
            <a:pPr lvl="0">
              <a:defRPr sz="1800">
                <a:solidFill>
                  <a:srgbClr val="000000"/>
                </a:solidFill>
              </a:defRPr>
            </a:pPr>
            <a:r>
              <a:rPr sz="3200" dirty="0">
                <a:solidFill>
                  <a:schemeClr val="bg1"/>
                </a:solidFill>
                <a:latin typeface="Avenir Next Condensed Demi Bold" panose="020B0503020202020204" pitchFamily="34" charset="0"/>
              </a:rPr>
              <a:t>User Program Overview</a:t>
            </a:r>
          </a:p>
        </p:txBody>
      </p:sp>
      <p:sp>
        <p:nvSpPr>
          <p:cNvPr id="81" name="Shape 81"/>
          <p:cNvSpPr/>
          <p:nvPr/>
        </p:nvSpPr>
        <p:spPr>
          <a:xfrm>
            <a:off x="914399" y="1487788"/>
            <a:ext cx="7629993" cy="450411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p>
            <a:pPr marL="342900" lvl="0" indent="-342900" algn="l">
              <a:buFont typeface="Arial" panose="020B0604020202020204" pitchFamily="34" charset="0"/>
              <a:buChar char="•"/>
              <a:defRPr sz="1800">
                <a:solidFill>
                  <a:srgbClr val="000000"/>
                </a:solidFill>
              </a:defRPr>
            </a:pPr>
            <a:r>
              <a:rPr sz="2400" dirty="0">
                <a:solidFill>
                  <a:srgbClr val="000733"/>
                </a:solidFill>
              </a:rPr>
              <a:t>Two calls per year for standard proposals</a:t>
            </a:r>
            <a:endParaRPr lang="en-US" sz="2400" dirty="0">
              <a:solidFill>
                <a:srgbClr val="000733"/>
              </a:solidFill>
            </a:endParaRPr>
          </a:p>
          <a:p>
            <a:pPr marL="342900" lvl="0" indent="-342900" algn="l">
              <a:buFont typeface="Arial" panose="020B0604020202020204" pitchFamily="34" charset="0"/>
              <a:buChar char="•"/>
              <a:defRPr sz="1800">
                <a:solidFill>
                  <a:srgbClr val="000000"/>
                </a:solidFill>
              </a:defRPr>
            </a:pPr>
            <a:endParaRPr lang="en-US" sz="2400" dirty="0">
              <a:solidFill>
                <a:srgbClr val="000733"/>
              </a:solidFill>
            </a:endParaRPr>
          </a:p>
          <a:p>
            <a:pPr marL="342900" lvl="0" indent="-342900" algn="l">
              <a:buFont typeface="Arial" panose="020B0604020202020204" pitchFamily="34" charset="0"/>
              <a:buChar char="•"/>
              <a:defRPr sz="1800">
                <a:solidFill>
                  <a:srgbClr val="000000"/>
                </a:solidFill>
              </a:defRPr>
            </a:pPr>
            <a:r>
              <a:rPr sz="2400" dirty="0">
                <a:solidFill>
                  <a:srgbClr val="000733"/>
                </a:solidFill>
              </a:rPr>
              <a:t>~2 page proposals, online form</a:t>
            </a:r>
          </a:p>
          <a:p>
            <a:pPr marL="342900" lvl="0" indent="-342900" algn="l">
              <a:buFont typeface="Arial" panose="020B0604020202020204" pitchFamily="34" charset="0"/>
              <a:buChar char="•"/>
              <a:defRPr sz="1800">
                <a:solidFill>
                  <a:srgbClr val="000000"/>
                </a:solidFill>
              </a:defRPr>
            </a:pPr>
            <a:endParaRPr sz="2400" dirty="0">
              <a:solidFill>
                <a:srgbClr val="000733"/>
              </a:solidFill>
            </a:endParaRPr>
          </a:p>
          <a:p>
            <a:pPr marL="342900" lvl="0" indent="-342900" algn="l">
              <a:buFont typeface="Arial" panose="020B0604020202020204" pitchFamily="34" charset="0"/>
              <a:buChar char="•"/>
              <a:defRPr sz="1800">
                <a:solidFill>
                  <a:srgbClr val="000000"/>
                </a:solidFill>
              </a:defRPr>
            </a:pPr>
            <a:r>
              <a:rPr sz="2400" dirty="0">
                <a:solidFill>
                  <a:srgbClr val="000733"/>
                </a:solidFill>
              </a:rPr>
              <a:t>Maximum p</a:t>
            </a:r>
            <a:r>
              <a:rPr lang="en-US" sz="2400" dirty="0">
                <a:solidFill>
                  <a:srgbClr val="000733"/>
                </a:solidFill>
              </a:rPr>
              <a:t>roject</a:t>
            </a:r>
            <a:r>
              <a:rPr sz="2400" dirty="0">
                <a:solidFill>
                  <a:srgbClr val="000733"/>
                </a:solidFill>
              </a:rPr>
              <a:t> duration</a:t>
            </a:r>
            <a:r>
              <a:rPr lang="en-US" sz="2400" dirty="0">
                <a:solidFill>
                  <a:srgbClr val="000733"/>
                </a:solidFill>
              </a:rPr>
              <a:t> per proposal</a:t>
            </a:r>
            <a:r>
              <a:rPr sz="2400" dirty="0">
                <a:solidFill>
                  <a:srgbClr val="000733"/>
                </a:solidFill>
              </a:rPr>
              <a:t>: one year</a:t>
            </a:r>
          </a:p>
          <a:p>
            <a:pPr marL="342900" lvl="0" indent="-342900" algn="l">
              <a:buFont typeface="Arial" panose="020B0604020202020204" pitchFamily="34" charset="0"/>
              <a:buChar char="•"/>
              <a:defRPr sz="1800">
                <a:solidFill>
                  <a:srgbClr val="000000"/>
                </a:solidFill>
              </a:defRPr>
            </a:pPr>
            <a:endParaRPr sz="2400" dirty="0">
              <a:solidFill>
                <a:srgbClr val="000733"/>
              </a:solidFill>
            </a:endParaRPr>
          </a:p>
          <a:p>
            <a:pPr marL="342900" indent="-342900">
              <a:buFont typeface="Arial" panose="020B0604020202020204" pitchFamily="34" charset="0"/>
              <a:buChar char="•"/>
              <a:defRPr sz="1800">
                <a:solidFill>
                  <a:srgbClr val="000000"/>
                </a:solidFill>
              </a:defRPr>
            </a:pPr>
            <a:r>
              <a:rPr lang="en-US" sz="2400" dirty="0">
                <a:solidFill>
                  <a:srgbClr val="000733"/>
                </a:solidFill>
              </a:rPr>
              <a:t>Free for n</a:t>
            </a:r>
            <a:r>
              <a:rPr sz="2400" dirty="0">
                <a:solidFill>
                  <a:srgbClr val="000733"/>
                </a:solidFill>
              </a:rPr>
              <a:t>on-proprietary research, intended for publication</a:t>
            </a:r>
            <a:endParaRPr lang="en-US" sz="2400" dirty="0">
              <a:solidFill>
                <a:srgbClr val="000733"/>
              </a:solidFill>
            </a:endParaRPr>
          </a:p>
          <a:p>
            <a:pPr marL="342900" indent="-342900">
              <a:buFont typeface="Arial" panose="020B0604020202020204" pitchFamily="34" charset="0"/>
              <a:buChar char="•"/>
              <a:defRPr sz="1800">
                <a:solidFill>
                  <a:srgbClr val="000000"/>
                </a:solidFill>
              </a:defRPr>
            </a:pPr>
            <a:endParaRPr lang="en-US" sz="2400" dirty="0">
              <a:solidFill>
                <a:srgbClr val="000733"/>
              </a:solidFill>
            </a:endParaRPr>
          </a:p>
          <a:p>
            <a:pPr marL="342900" indent="-342900">
              <a:buFont typeface="Arial" panose="020B0604020202020204" pitchFamily="34" charset="0"/>
              <a:buChar char="•"/>
              <a:defRPr sz="1800">
                <a:solidFill>
                  <a:srgbClr val="000000"/>
                </a:solidFill>
              </a:defRPr>
            </a:pPr>
            <a:r>
              <a:rPr lang="en-US" sz="2400" dirty="0">
                <a:solidFill>
                  <a:srgbClr val="000733"/>
                </a:solidFill>
              </a:rPr>
              <a:t>Proposal Review Board: Reviews on site via a NSF/NIH-style external peer-review panel</a:t>
            </a:r>
          </a:p>
          <a:p>
            <a:pPr marL="342900" lvl="0" indent="-342900" algn="l">
              <a:buFont typeface="Arial" panose="020B0604020202020204" pitchFamily="34" charset="0"/>
              <a:buChar char="•"/>
              <a:defRPr sz="1800">
                <a:solidFill>
                  <a:srgbClr val="000000"/>
                </a:solidFill>
              </a:defRPr>
            </a:pPr>
            <a:endParaRPr sz="2400" dirty="0">
              <a:solidFill>
                <a:srgbClr val="000733"/>
              </a:solidFill>
            </a:endParaRPr>
          </a:p>
        </p:txBody>
      </p:sp>
    </p:spTree>
    <p:extLst>
      <p:ext uri="{BB962C8B-B14F-4D97-AF65-F5344CB8AC3E}">
        <p14:creationId xmlns:p14="http://schemas.microsoft.com/office/powerpoint/2010/main" val="975121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p:nvPr>
        </p:nvSpPr>
        <p:spPr>
          <a:prstGeom prst="rect">
            <a:avLst/>
          </a:prstGeom>
        </p:spPr>
        <p:txBody>
          <a:bodyPr/>
          <a:lstStyle>
            <a:lvl1pPr defTabSz="373887">
              <a:defRPr sz="3839"/>
            </a:lvl1pPr>
          </a:lstStyle>
          <a:p>
            <a:pPr lvl="0">
              <a:defRPr sz="1800">
                <a:solidFill>
                  <a:srgbClr val="000000"/>
                </a:solidFill>
              </a:defRPr>
            </a:pPr>
            <a:r>
              <a:rPr sz="3200" dirty="0">
                <a:solidFill>
                  <a:schemeClr val="bg1"/>
                </a:solidFill>
                <a:latin typeface="Avenir Next Condensed Demi Bold" panose="020B0503020202020204" pitchFamily="34" charset="0"/>
              </a:rPr>
              <a:t>What makes a good proposal?</a:t>
            </a:r>
          </a:p>
        </p:txBody>
      </p:sp>
      <p:sp>
        <p:nvSpPr>
          <p:cNvPr id="212" name="Shape 212"/>
          <p:cNvSpPr/>
          <p:nvPr/>
        </p:nvSpPr>
        <p:spPr>
          <a:xfrm>
            <a:off x="1288056" y="1147992"/>
            <a:ext cx="6567888" cy="454688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marL="241093" indent="-241093" defTabSz="321457">
              <a:lnSpc>
                <a:spcPct val="110000"/>
              </a:lnSpc>
              <a:defRPr sz="1800">
                <a:solidFill>
                  <a:srgbClr val="000000"/>
                </a:solidFill>
              </a:defRPr>
            </a:pPr>
            <a:r>
              <a:rPr b="1" dirty="0">
                <a:solidFill>
                  <a:srgbClr val="000733"/>
                </a:solidFill>
              </a:rPr>
              <a:t>Scientific/technological merit (30 pts)</a:t>
            </a:r>
          </a:p>
          <a:p>
            <a:pPr marL="243077" indent="-243077" defTabSz="321457">
              <a:lnSpc>
                <a:spcPct val="110000"/>
              </a:lnSpc>
              <a:buSzPct val="75000"/>
              <a:buChar char="•"/>
              <a:defRPr sz="1800">
                <a:solidFill>
                  <a:srgbClr val="000000"/>
                </a:solidFill>
              </a:defRPr>
            </a:pPr>
            <a:r>
              <a:rPr dirty="0">
                <a:solidFill>
                  <a:srgbClr val="000733"/>
                </a:solidFill>
              </a:rPr>
              <a:t>Likely to advance the scientific or technological field</a:t>
            </a:r>
          </a:p>
          <a:p>
            <a:pPr marL="243077" indent="-243077" defTabSz="321457">
              <a:lnSpc>
                <a:spcPct val="110000"/>
              </a:lnSpc>
              <a:buSzPct val="75000"/>
              <a:buChar char="•"/>
              <a:defRPr sz="1800">
                <a:solidFill>
                  <a:srgbClr val="000000"/>
                </a:solidFill>
              </a:defRPr>
            </a:pPr>
            <a:r>
              <a:rPr dirty="0">
                <a:solidFill>
                  <a:srgbClr val="000733"/>
                </a:solidFill>
              </a:rPr>
              <a:t>Likely to produce impactful publications</a:t>
            </a:r>
          </a:p>
          <a:p>
            <a:pPr marL="241093" indent="-241093" defTabSz="321457">
              <a:lnSpc>
                <a:spcPct val="110000"/>
              </a:lnSpc>
              <a:defRPr sz="1800">
                <a:solidFill>
                  <a:srgbClr val="000000"/>
                </a:solidFill>
              </a:defRPr>
            </a:pPr>
            <a:endParaRPr dirty="0">
              <a:solidFill>
                <a:srgbClr val="000733"/>
              </a:solidFill>
            </a:endParaRPr>
          </a:p>
          <a:p>
            <a:pPr marL="241093" indent="-241093" defTabSz="321457">
              <a:lnSpc>
                <a:spcPct val="110000"/>
              </a:lnSpc>
              <a:defRPr sz="1800">
                <a:solidFill>
                  <a:srgbClr val="000000"/>
                </a:solidFill>
              </a:defRPr>
            </a:pPr>
            <a:r>
              <a:rPr b="1" dirty="0">
                <a:solidFill>
                  <a:srgbClr val="000733"/>
                </a:solidFill>
              </a:rPr>
              <a:t>Project plan (10 pts)</a:t>
            </a:r>
          </a:p>
          <a:p>
            <a:pPr marL="243077" indent="-243077" defTabSz="321457">
              <a:lnSpc>
                <a:spcPct val="110000"/>
              </a:lnSpc>
              <a:buSzPct val="75000"/>
              <a:buChar char="•"/>
              <a:defRPr sz="1800">
                <a:solidFill>
                  <a:srgbClr val="000000"/>
                </a:solidFill>
              </a:defRPr>
            </a:pPr>
            <a:r>
              <a:rPr dirty="0">
                <a:solidFill>
                  <a:srgbClr val="000733"/>
                </a:solidFill>
              </a:rPr>
              <a:t>Achievable in one year</a:t>
            </a:r>
          </a:p>
          <a:p>
            <a:pPr marL="243077" indent="-243077" defTabSz="321457">
              <a:lnSpc>
                <a:spcPct val="110000"/>
              </a:lnSpc>
              <a:buSzPct val="75000"/>
              <a:buChar char="•"/>
              <a:defRPr sz="1800">
                <a:solidFill>
                  <a:srgbClr val="000000"/>
                </a:solidFill>
              </a:defRPr>
            </a:pPr>
            <a:r>
              <a:rPr dirty="0">
                <a:solidFill>
                  <a:srgbClr val="000733"/>
                </a:solidFill>
              </a:rPr>
              <a:t>Contributes to ongoing research at the user’s home institution</a:t>
            </a:r>
          </a:p>
          <a:p>
            <a:pPr marL="241093" indent="-241093" defTabSz="321457">
              <a:lnSpc>
                <a:spcPct val="110000"/>
              </a:lnSpc>
              <a:defRPr sz="1800">
                <a:solidFill>
                  <a:srgbClr val="000000"/>
                </a:solidFill>
              </a:defRPr>
            </a:pPr>
            <a:endParaRPr dirty="0">
              <a:solidFill>
                <a:srgbClr val="000733"/>
              </a:solidFill>
            </a:endParaRPr>
          </a:p>
          <a:p>
            <a:pPr marL="241093" indent="-241093" defTabSz="321457">
              <a:lnSpc>
                <a:spcPct val="110000"/>
              </a:lnSpc>
              <a:defRPr sz="1800">
                <a:solidFill>
                  <a:srgbClr val="000000"/>
                </a:solidFill>
              </a:defRPr>
            </a:pPr>
            <a:r>
              <a:rPr b="1" dirty="0">
                <a:solidFill>
                  <a:srgbClr val="000733"/>
                </a:solidFill>
              </a:rPr>
              <a:t>Need for the Foundry (10 pts)</a:t>
            </a:r>
          </a:p>
          <a:p>
            <a:pPr marL="243077" indent="-243077" defTabSz="321457">
              <a:lnSpc>
                <a:spcPct val="110000"/>
              </a:lnSpc>
              <a:buSzPct val="75000"/>
              <a:buChar char="•"/>
              <a:defRPr sz="1800">
                <a:solidFill>
                  <a:srgbClr val="000000"/>
                </a:solidFill>
              </a:defRPr>
            </a:pPr>
            <a:r>
              <a:rPr dirty="0">
                <a:solidFill>
                  <a:srgbClr val="000733"/>
                </a:solidFill>
              </a:rPr>
              <a:t>Requested resources justified</a:t>
            </a:r>
          </a:p>
          <a:p>
            <a:pPr marL="243077" indent="-243077" defTabSz="321457">
              <a:lnSpc>
                <a:spcPct val="110000"/>
              </a:lnSpc>
              <a:buSzPct val="75000"/>
              <a:buChar char="•"/>
              <a:defRPr sz="1800">
                <a:solidFill>
                  <a:srgbClr val="000000"/>
                </a:solidFill>
              </a:defRPr>
            </a:pPr>
            <a:r>
              <a:rPr dirty="0">
                <a:solidFill>
                  <a:srgbClr val="000733"/>
                </a:solidFill>
              </a:rPr>
              <a:t>Takes advantage of unique Foundry capabilities and expertise</a:t>
            </a:r>
          </a:p>
          <a:p>
            <a:pPr marL="241093" indent="-241093" defTabSz="321457">
              <a:lnSpc>
                <a:spcPct val="110000"/>
              </a:lnSpc>
              <a:defRPr sz="1800">
                <a:solidFill>
                  <a:srgbClr val="000000"/>
                </a:solidFill>
              </a:defRPr>
            </a:pPr>
            <a:endParaRPr dirty="0">
              <a:solidFill>
                <a:srgbClr val="000733"/>
              </a:solidFill>
            </a:endParaRPr>
          </a:p>
          <a:p>
            <a:pPr marL="241093" indent="-241093" defTabSz="321457">
              <a:lnSpc>
                <a:spcPct val="110000"/>
              </a:lnSpc>
              <a:defRPr sz="1800">
                <a:solidFill>
                  <a:srgbClr val="000000"/>
                </a:solidFill>
              </a:defRPr>
            </a:pPr>
            <a:r>
              <a:rPr b="1" dirty="0">
                <a:solidFill>
                  <a:srgbClr val="000733"/>
                </a:solidFill>
              </a:rPr>
              <a:t>Relevant experience (10 pts)</a:t>
            </a:r>
          </a:p>
          <a:p>
            <a:pPr marL="243077" indent="-243077" defTabSz="321457">
              <a:lnSpc>
                <a:spcPct val="110000"/>
              </a:lnSpc>
              <a:buSzPct val="75000"/>
              <a:buChar char="•"/>
              <a:defRPr sz="1800">
                <a:solidFill>
                  <a:srgbClr val="000000"/>
                </a:solidFill>
              </a:defRPr>
            </a:pPr>
            <a:r>
              <a:rPr dirty="0">
                <a:solidFill>
                  <a:srgbClr val="000733"/>
                </a:solidFill>
              </a:rPr>
              <a:t>Reasonable impact on Foundry resources</a:t>
            </a:r>
          </a:p>
          <a:p>
            <a:pPr marL="243077" indent="-243077" defTabSz="321457">
              <a:lnSpc>
                <a:spcPct val="110000"/>
              </a:lnSpc>
              <a:buSzPct val="75000"/>
              <a:buChar char="•"/>
              <a:defRPr sz="1800">
                <a:solidFill>
                  <a:srgbClr val="000000"/>
                </a:solidFill>
              </a:defRPr>
            </a:pPr>
            <a:r>
              <a:rPr dirty="0">
                <a:solidFill>
                  <a:srgbClr val="000733"/>
                </a:solidFill>
              </a:rPr>
              <a:t>Good track record for productive research</a:t>
            </a:r>
          </a:p>
        </p:txBody>
      </p:sp>
    </p:spTree>
    <p:extLst>
      <p:ext uri="{BB962C8B-B14F-4D97-AF65-F5344CB8AC3E}">
        <p14:creationId xmlns:p14="http://schemas.microsoft.com/office/powerpoint/2010/main" val="2861350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title"/>
          </p:nvPr>
        </p:nvSpPr>
        <p:spPr>
          <a:prstGeom prst="rect">
            <a:avLst/>
          </a:prstGeom>
        </p:spPr>
        <p:txBody>
          <a:bodyPr/>
          <a:lstStyle/>
          <a:p>
            <a:r>
              <a:rPr sz="3200" b="1" dirty="0"/>
              <a:t>User projects vary widely in scope and duration</a:t>
            </a:r>
          </a:p>
        </p:txBody>
      </p:sp>
      <p:sp>
        <p:nvSpPr>
          <p:cNvPr id="268" name="Shape 268"/>
          <p:cNvSpPr>
            <a:spLocks noGrp="1"/>
          </p:cNvSpPr>
          <p:nvPr>
            <p:ph type="body" sz="quarter" idx="4294967295"/>
          </p:nvPr>
        </p:nvSpPr>
        <p:spPr>
          <a:xfrm>
            <a:off x="885096" y="1591627"/>
            <a:ext cx="4127528" cy="1854200"/>
          </a:xfrm>
          <a:prstGeom prst="rect">
            <a:avLst/>
          </a:prstGeom>
        </p:spPr>
        <p:txBody>
          <a:bodyPr/>
          <a:lstStyle/>
          <a:p>
            <a:pPr>
              <a:lnSpc>
                <a:spcPct val="100000"/>
              </a:lnSpc>
              <a:spcBef>
                <a:spcPts val="0"/>
              </a:spcBef>
              <a:spcAft>
                <a:spcPts val="600"/>
              </a:spcAft>
              <a:defRPr sz="2200" b="1"/>
            </a:pPr>
            <a:r>
              <a:rPr sz="1800" dirty="0"/>
              <a:t>Long term, fully integrated user</a:t>
            </a:r>
          </a:p>
          <a:p>
            <a:pPr>
              <a:lnSpc>
                <a:spcPct val="100000"/>
              </a:lnSpc>
              <a:spcBef>
                <a:spcPts val="0"/>
              </a:spcBef>
              <a:spcAft>
                <a:spcPts val="600"/>
              </a:spcAft>
              <a:defRPr sz="2200"/>
            </a:pPr>
            <a:r>
              <a:rPr sz="1800" dirty="0"/>
              <a:t>-  1 </a:t>
            </a:r>
            <a:r>
              <a:rPr sz="1800" dirty="0" err="1"/>
              <a:t>yr</a:t>
            </a:r>
            <a:r>
              <a:rPr sz="1800" dirty="0"/>
              <a:t> project duration</a:t>
            </a:r>
          </a:p>
          <a:p>
            <a:pPr>
              <a:lnSpc>
                <a:spcPct val="100000"/>
              </a:lnSpc>
              <a:spcBef>
                <a:spcPts val="0"/>
              </a:spcBef>
              <a:spcAft>
                <a:spcPts val="600"/>
              </a:spcAft>
              <a:defRPr sz="2200"/>
            </a:pPr>
            <a:r>
              <a:rPr sz="1800" dirty="0"/>
              <a:t>-  Users onsite at Foundry full-time</a:t>
            </a:r>
          </a:p>
          <a:p>
            <a:pPr>
              <a:lnSpc>
                <a:spcPct val="100000"/>
              </a:lnSpc>
              <a:spcBef>
                <a:spcPts val="0"/>
              </a:spcBef>
              <a:spcAft>
                <a:spcPts val="600"/>
              </a:spcAft>
              <a:defRPr sz="2200"/>
            </a:pPr>
            <a:r>
              <a:rPr sz="1800" dirty="0"/>
              <a:t>-  Using multiple facilities</a:t>
            </a:r>
          </a:p>
          <a:p>
            <a:pPr>
              <a:lnSpc>
                <a:spcPct val="100000"/>
              </a:lnSpc>
              <a:spcBef>
                <a:spcPts val="0"/>
              </a:spcBef>
              <a:spcAft>
                <a:spcPts val="600"/>
              </a:spcAft>
              <a:defRPr sz="2200"/>
            </a:pPr>
            <a:r>
              <a:rPr sz="1800" dirty="0"/>
              <a:t>-  Attending group meetings</a:t>
            </a:r>
          </a:p>
          <a:p>
            <a:pPr>
              <a:lnSpc>
                <a:spcPct val="100000"/>
              </a:lnSpc>
              <a:spcBef>
                <a:spcPts val="0"/>
              </a:spcBef>
              <a:spcAft>
                <a:spcPts val="600"/>
              </a:spcAft>
              <a:defRPr sz="2200"/>
            </a:pPr>
            <a:r>
              <a:rPr sz="1800" dirty="0"/>
              <a:t>-  May have lab duties</a:t>
            </a:r>
          </a:p>
        </p:txBody>
      </p:sp>
      <p:sp>
        <p:nvSpPr>
          <p:cNvPr id="270" name="Shape 270"/>
          <p:cNvSpPr/>
          <p:nvPr/>
        </p:nvSpPr>
        <p:spPr>
          <a:xfrm>
            <a:off x="5484830" y="1502489"/>
            <a:ext cx="1854797"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a:solidFill>
                  <a:srgbClr val="BB4641"/>
                </a:solidFill>
              </a:defRPr>
            </a:pPr>
            <a:r>
              <a:rPr dirty="0"/>
              <a:t>Average user visit </a:t>
            </a:r>
          </a:p>
          <a:p>
            <a:pPr>
              <a:defRPr>
                <a:solidFill>
                  <a:srgbClr val="BB4641"/>
                </a:solidFill>
              </a:defRPr>
            </a:pPr>
            <a:r>
              <a:rPr dirty="0"/>
              <a:t>~3 months</a:t>
            </a:r>
          </a:p>
        </p:txBody>
      </p:sp>
      <p:sp>
        <p:nvSpPr>
          <p:cNvPr id="271" name="Shape 271"/>
          <p:cNvSpPr/>
          <p:nvPr/>
        </p:nvSpPr>
        <p:spPr>
          <a:xfrm>
            <a:off x="5484830" y="2339547"/>
            <a:ext cx="3210924" cy="1107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a:solidFill>
                  <a:srgbClr val="4D9AC9"/>
                </a:solidFill>
              </a:defRPr>
            </a:pPr>
            <a:r>
              <a:rPr dirty="0"/>
              <a:t>Current snapshot:</a:t>
            </a:r>
          </a:p>
          <a:p>
            <a:pPr>
              <a:defRPr>
                <a:solidFill>
                  <a:srgbClr val="4D9AC9"/>
                </a:solidFill>
              </a:defRPr>
            </a:pPr>
            <a:r>
              <a:rPr dirty="0"/>
              <a:t>400 active proposals</a:t>
            </a:r>
          </a:p>
          <a:p>
            <a:pPr>
              <a:defRPr>
                <a:solidFill>
                  <a:srgbClr val="4D9AC9"/>
                </a:solidFill>
              </a:defRPr>
            </a:pPr>
            <a:r>
              <a:rPr dirty="0"/>
              <a:t>200 pending proposals</a:t>
            </a:r>
          </a:p>
          <a:p>
            <a:pPr>
              <a:defRPr>
                <a:solidFill>
                  <a:srgbClr val="4D9AC9"/>
                </a:solidFill>
              </a:defRPr>
            </a:pPr>
            <a:r>
              <a:rPr dirty="0"/>
              <a:t>~150 users onsite each day</a:t>
            </a:r>
          </a:p>
        </p:txBody>
      </p:sp>
      <p:sp>
        <p:nvSpPr>
          <p:cNvPr id="272" name="Shape 272"/>
          <p:cNvSpPr/>
          <p:nvPr/>
        </p:nvSpPr>
        <p:spPr>
          <a:xfrm flipV="1">
            <a:off x="693831" y="1502489"/>
            <a:ext cx="1" cy="4126607"/>
          </a:xfrm>
          <a:prstGeom prst="line">
            <a:avLst/>
          </a:prstGeom>
          <a:ln w="50800">
            <a:solidFill>
              <a:schemeClr val="accent1"/>
            </a:solidFill>
            <a:bevel/>
            <a:headEnd type="triangle"/>
            <a:tailEnd type="triangle"/>
          </a:ln>
        </p:spPr>
        <p:txBody>
          <a:bodyPr lIns="45719" tIns="45719" rIns="45719" bIns="45719"/>
          <a:lstStyle/>
          <a:p>
            <a:pPr defTabSz="457184">
              <a:defRPr sz="1600">
                <a:solidFill>
                  <a:srgbClr val="000000"/>
                </a:solidFill>
                <a:latin typeface="+mn-lt"/>
                <a:ea typeface="+mn-ea"/>
                <a:cs typeface="+mn-cs"/>
                <a:sym typeface="Helvetica"/>
              </a:defRPr>
            </a:pPr>
            <a:endParaRPr sz="1125"/>
          </a:p>
        </p:txBody>
      </p:sp>
      <p:sp>
        <p:nvSpPr>
          <p:cNvPr id="274" name="Shape 274"/>
          <p:cNvSpPr/>
          <p:nvPr/>
        </p:nvSpPr>
        <p:spPr>
          <a:xfrm flipV="1">
            <a:off x="599089" y="1916235"/>
            <a:ext cx="192609" cy="474"/>
          </a:xfrm>
          <a:prstGeom prst="line">
            <a:avLst/>
          </a:prstGeom>
          <a:ln w="25400">
            <a:solidFill>
              <a:schemeClr val="accent1"/>
            </a:solidFill>
            <a:bevel/>
          </a:ln>
        </p:spPr>
        <p:txBody>
          <a:bodyPr lIns="45719" tIns="45719" rIns="45719" bIns="45719"/>
          <a:lstStyle/>
          <a:p>
            <a:pPr defTabSz="457184">
              <a:defRPr sz="1600">
                <a:solidFill>
                  <a:srgbClr val="000000"/>
                </a:solidFill>
                <a:latin typeface="+mn-lt"/>
                <a:ea typeface="+mn-ea"/>
                <a:cs typeface="+mn-cs"/>
                <a:sym typeface="Helvetica"/>
              </a:defRPr>
            </a:pPr>
            <a:endParaRPr sz="1125"/>
          </a:p>
        </p:txBody>
      </p:sp>
      <p:sp>
        <p:nvSpPr>
          <p:cNvPr id="275" name="Shape 275"/>
          <p:cNvSpPr/>
          <p:nvPr/>
        </p:nvSpPr>
        <p:spPr>
          <a:xfrm flipV="1">
            <a:off x="592055" y="4828104"/>
            <a:ext cx="192609" cy="475"/>
          </a:xfrm>
          <a:prstGeom prst="line">
            <a:avLst/>
          </a:prstGeom>
          <a:ln w="25400">
            <a:solidFill>
              <a:schemeClr val="accent1"/>
            </a:solidFill>
            <a:bevel/>
          </a:ln>
        </p:spPr>
        <p:txBody>
          <a:bodyPr lIns="45719" tIns="45719" rIns="45719" bIns="45719"/>
          <a:lstStyle/>
          <a:p>
            <a:pPr defTabSz="457184">
              <a:defRPr sz="1600">
                <a:solidFill>
                  <a:srgbClr val="000000"/>
                </a:solidFill>
                <a:latin typeface="+mn-lt"/>
                <a:ea typeface="+mn-ea"/>
                <a:cs typeface="+mn-cs"/>
                <a:sym typeface="Helvetica"/>
              </a:defRPr>
            </a:pPr>
            <a:endParaRPr sz="1125"/>
          </a:p>
        </p:txBody>
      </p:sp>
      <p:sp>
        <p:nvSpPr>
          <p:cNvPr id="276" name="Shape 276"/>
          <p:cNvSpPr/>
          <p:nvPr/>
        </p:nvSpPr>
        <p:spPr>
          <a:xfrm rot="16200000">
            <a:off x="-542476" y="3348795"/>
            <a:ext cx="2069477" cy="2163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000">
                <a:solidFill>
                  <a:srgbClr val="4D9AC9"/>
                </a:solidFill>
              </a:defRPr>
            </a:lvl1pPr>
          </a:lstStyle>
          <a:p>
            <a:r>
              <a:rPr sz="1406"/>
              <a:t>range of scope &amp; duration</a:t>
            </a:r>
          </a:p>
        </p:txBody>
      </p:sp>
      <p:sp>
        <p:nvSpPr>
          <p:cNvPr id="12" name="Shape 268"/>
          <p:cNvSpPr txBox="1">
            <a:spLocks/>
          </p:cNvSpPr>
          <p:nvPr/>
        </p:nvSpPr>
        <p:spPr>
          <a:xfrm>
            <a:off x="1031672" y="4409484"/>
            <a:ext cx="5037138" cy="185474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87" b="0" i="0" kern="1200">
                <a:solidFill>
                  <a:srgbClr val="00073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87" kern="1200">
                <a:solidFill>
                  <a:srgbClr val="000733"/>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687" kern="1200">
                <a:solidFill>
                  <a:srgbClr val="000733"/>
                </a:solidFill>
                <a:latin typeface="+mn-lt"/>
                <a:ea typeface="+mn-ea"/>
                <a:cs typeface="Myriad Pro"/>
              </a:defRPr>
            </a:lvl3pPr>
            <a:lvl4pPr marL="218956" indent="-218956" algn="l" defTabSz="914400" rtl="0" eaLnBrk="1" latinLnBrk="0" hangingPunct="1">
              <a:lnSpc>
                <a:spcPct val="110000"/>
              </a:lnSpc>
              <a:spcBef>
                <a:spcPts val="0"/>
              </a:spcBef>
              <a:spcAft>
                <a:spcPts val="0"/>
              </a:spcAft>
              <a:buFont typeface="Wingdings" panose="05000000000000000000" pitchFamily="2" charset="2"/>
              <a:buChar char="§"/>
              <a:defRPr sz="1687" kern="1200">
                <a:solidFill>
                  <a:srgbClr val="000733"/>
                </a:solidFill>
                <a:latin typeface="+mn-lt"/>
                <a:ea typeface="+mn-ea"/>
                <a:cs typeface="Myriad Pro"/>
              </a:defRPr>
            </a:lvl4pPr>
            <a:lvl5pPr marL="346571" indent="-227141" algn="l" defTabSz="914400" rtl="0" eaLnBrk="1" latinLnBrk="0" hangingPunct="1">
              <a:lnSpc>
                <a:spcPct val="110000"/>
              </a:lnSpc>
              <a:spcBef>
                <a:spcPts val="0"/>
              </a:spcBef>
              <a:spcAft>
                <a:spcPts val="600"/>
              </a:spcAft>
              <a:buFont typeface="Wingdings" panose="05000000000000000000" pitchFamily="2" charset="2"/>
              <a:buChar char="§"/>
              <a:defRPr sz="1687" kern="1200">
                <a:solidFill>
                  <a:srgbClr val="000733"/>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nSpc>
                <a:spcPct val="100000"/>
              </a:lnSpc>
              <a:spcBef>
                <a:spcPts val="0"/>
              </a:spcBef>
              <a:spcAft>
                <a:spcPts val="600"/>
              </a:spcAft>
              <a:defRPr sz="2200" b="1"/>
            </a:pPr>
            <a:r>
              <a:rPr lang="en-US" sz="1800" b="1" dirty="0"/>
              <a:t>Short term, targeted project</a:t>
            </a:r>
          </a:p>
          <a:p>
            <a:pPr>
              <a:lnSpc>
                <a:spcPct val="100000"/>
              </a:lnSpc>
              <a:spcBef>
                <a:spcPts val="0"/>
              </a:spcBef>
              <a:spcAft>
                <a:spcPts val="600"/>
              </a:spcAft>
              <a:defRPr sz="2200"/>
            </a:pPr>
            <a:r>
              <a:rPr lang="en-US" sz="1800" dirty="0"/>
              <a:t>-  Users onsite for 2-4 weeks </a:t>
            </a:r>
          </a:p>
          <a:p>
            <a:pPr>
              <a:lnSpc>
                <a:spcPct val="100000"/>
              </a:lnSpc>
              <a:spcBef>
                <a:spcPts val="0"/>
              </a:spcBef>
              <a:spcAft>
                <a:spcPts val="600"/>
              </a:spcAft>
              <a:defRPr sz="2200"/>
            </a:pPr>
            <a:r>
              <a:rPr lang="en-US" sz="1800" dirty="0"/>
              <a:t>-  Typically return users, already trained</a:t>
            </a:r>
          </a:p>
          <a:p>
            <a:pPr>
              <a:lnSpc>
                <a:spcPct val="100000"/>
              </a:lnSpc>
              <a:spcBef>
                <a:spcPts val="0"/>
              </a:spcBef>
              <a:spcAft>
                <a:spcPts val="600"/>
              </a:spcAft>
              <a:defRPr sz="2200"/>
            </a:pPr>
            <a:endParaRPr lang="en-US" sz="1800" dirty="0"/>
          </a:p>
        </p:txBody>
      </p:sp>
    </p:spTree>
    <p:extLst>
      <p:ext uri="{BB962C8B-B14F-4D97-AF65-F5344CB8AC3E}">
        <p14:creationId xmlns:p14="http://schemas.microsoft.com/office/powerpoint/2010/main" val="55666086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prstGeom prst="rect">
            <a:avLst/>
          </a:prstGeom>
        </p:spPr>
        <p:txBody>
          <a:bodyPr/>
          <a:lstStyle>
            <a:lvl1pPr defTabSz="373887">
              <a:defRPr sz="3839"/>
            </a:lvl1pPr>
          </a:lstStyle>
          <a:p>
            <a:pPr lvl="0">
              <a:defRPr sz="1800">
                <a:solidFill>
                  <a:srgbClr val="000000"/>
                </a:solidFill>
              </a:defRPr>
            </a:pPr>
            <a:r>
              <a:rPr lang="en-US" sz="3200" dirty="0">
                <a:solidFill>
                  <a:schemeClr val="bg1"/>
                </a:solidFill>
                <a:latin typeface="Avenir Next Condensed Demi Bold" panose="020B0503020202020204" pitchFamily="34" charset="0"/>
              </a:rPr>
              <a:t>Ongoing Issues</a:t>
            </a:r>
            <a:endParaRPr sz="3200" dirty="0">
              <a:solidFill>
                <a:schemeClr val="bg1"/>
              </a:solidFill>
              <a:latin typeface="Avenir Next Condensed Demi Bold" panose="020B0503020202020204" pitchFamily="34" charset="0"/>
            </a:endParaRPr>
          </a:p>
        </p:txBody>
      </p:sp>
      <p:sp>
        <p:nvSpPr>
          <p:cNvPr id="2" name="TextBox 1">
            <a:extLst>
              <a:ext uri="{FF2B5EF4-FFF2-40B4-BE49-F238E27FC236}">
                <a16:creationId xmlns:a16="http://schemas.microsoft.com/office/drawing/2014/main" id="{FA88C8BF-2AAD-6548-89FE-0F9B1F0DE7B9}"/>
              </a:ext>
            </a:extLst>
          </p:cNvPr>
          <p:cNvSpPr txBox="1"/>
          <p:nvPr/>
        </p:nvSpPr>
        <p:spPr>
          <a:xfrm>
            <a:off x="359764" y="1109273"/>
            <a:ext cx="8319541" cy="5539978"/>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400" dirty="0">
                <a:cs typeface="Arial"/>
              </a:rPr>
              <a:t>Recapitalization</a:t>
            </a:r>
            <a:endParaRPr lang="en-US" sz="2400" dirty="0">
              <a:latin typeface="Arial"/>
              <a:cs typeface="Arial"/>
            </a:endParaRPr>
          </a:p>
          <a:p>
            <a:pPr marL="800100" lvl="1" indent="-342900">
              <a:buFont typeface="Arial" panose="020B0604020202020204" pitchFamily="34" charset="0"/>
              <a:buChar char="•"/>
            </a:pPr>
            <a:r>
              <a:rPr lang="en-US" sz="1600" dirty="0">
                <a:cs typeface="Arial"/>
              </a:rPr>
              <a:t>Foundry invests ~$2.7M/year (10% operating) for capital equipment</a:t>
            </a:r>
          </a:p>
          <a:p>
            <a:pPr marL="800100" lvl="1" indent="-342900">
              <a:buFont typeface="Arial" panose="020B0604020202020204" pitchFamily="34" charset="0"/>
              <a:buChar char="•"/>
            </a:pPr>
            <a:r>
              <a:rPr lang="en-US" sz="1600" dirty="0">
                <a:cs typeface="Arial"/>
              </a:rPr>
              <a:t>Partner with other DOE programs, industry: in-situ TEM, Magic Leap/e-beam writer</a:t>
            </a:r>
          </a:p>
          <a:p>
            <a:endParaRPr lang="en-US" sz="2400" dirty="0">
              <a:latin typeface="Arial"/>
              <a:cs typeface="Arial"/>
            </a:endParaRPr>
          </a:p>
          <a:p>
            <a:pPr marL="342900" indent="-342900">
              <a:buFont typeface="Arial" panose="020B0604020202020204" pitchFamily="34" charset="0"/>
              <a:buChar char="•"/>
            </a:pPr>
            <a:r>
              <a:rPr lang="en-US" sz="2400" dirty="0">
                <a:latin typeface="Arial"/>
                <a:cs typeface="Arial"/>
              </a:rPr>
              <a:t>Internal Science: Theme Capability Development Program</a:t>
            </a:r>
            <a:endParaRPr lang="en-US" sz="1600" dirty="0">
              <a:latin typeface="Arial"/>
              <a:cs typeface="Arial"/>
            </a:endParaRPr>
          </a:p>
          <a:p>
            <a:pPr marL="742950" lvl="1" indent="-285750">
              <a:buFont typeface="Arial" panose="020B0604020202020204" pitchFamily="34" charset="0"/>
              <a:buChar char="•"/>
            </a:pPr>
            <a:r>
              <a:rPr lang="en-US" sz="1600" dirty="0">
                <a:latin typeface="Arial"/>
                <a:cs typeface="Arial"/>
              </a:rPr>
              <a:t>Multi-facility collaborative projects supported by three postdocs for two years that aim to develop new Foundry capabilities</a:t>
            </a:r>
          </a:p>
          <a:p>
            <a:pPr marL="742950" lvl="1" indent="-285750">
              <a:buFont typeface="Arial" panose="020B0604020202020204" pitchFamily="34" charset="0"/>
              <a:buChar char="•"/>
            </a:pPr>
            <a:r>
              <a:rPr lang="en-US" sz="1600" dirty="0">
                <a:latin typeface="Arial"/>
                <a:cs typeface="Arial"/>
              </a:rPr>
              <a:t>Conformal 2d materials, new EM imaging techniques, reconfigurable halide perovskite materials, high-throughput synthesis and imaging…</a:t>
            </a:r>
          </a:p>
          <a:p>
            <a:pPr marL="742950" lvl="1" indent="-285750">
              <a:buFont typeface="Arial" panose="020B0604020202020204" pitchFamily="34" charset="0"/>
              <a:buChar char="•"/>
            </a:pPr>
            <a:endParaRPr lang="en-US" sz="2400" dirty="0">
              <a:latin typeface="Arial"/>
              <a:cs typeface="Arial"/>
            </a:endParaRPr>
          </a:p>
          <a:p>
            <a:pPr marL="342900" indent="-342900">
              <a:buFont typeface="Arial" panose="020B0604020202020204" pitchFamily="34" charset="0"/>
              <a:buChar char="•"/>
            </a:pPr>
            <a:r>
              <a:rPr lang="en-US" sz="2400" dirty="0">
                <a:cs typeface="Arial"/>
              </a:rPr>
              <a:t>Engaging Industry</a:t>
            </a:r>
          </a:p>
          <a:p>
            <a:pPr marL="800100" lvl="1" indent="-342900">
              <a:buFont typeface="Arial" panose="020B0604020202020204" pitchFamily="34" charset="0"/>
              <a:buChar char="•"/>
            </a:pPr>
            <a:r>
              <a:rPr lang="en-US" sz="1600" dirty="0">
                <a:cs typeface="Arial"/>
              </a:rPr>
              <a:t>Metrics of success, publication culture, partnerships</a:t>
            </a:r>
          </a:p>
          <a:p>
            <a:pPr marL="800100" lvl="1" indent="-342900">
              <a:buFont typeface="Arial" panose="020B0604020202020204" pitchFamily="34" charset="0"/>
              <a:buChar char="•"/>
            </a:pPr>
            <a:endParaRPr lang="en-US" sz="2400" dirty="0">
              <a:latin typeface="Arial"/>
              <a:cs typeface="Arial"/>
            </a:endParaRPr>
          </a:p>
          <a:p>
            <a:pPr marL="342900" indent="-342900">
              <a:buFont typeface="Arial" panose="020B0604020202020204" pitchFamily="34" charset="0"/>
              <a:buChar char="•"/>
            </a:pPr>
            <a:r>
              <a:rPr lang="en-US" sz="2400" dirty="0">
                <a:latin typeface="Arial"/>
                <a:cs typeface="Arial"/>
              </a:rPr>
              <a:t>Recruiting &amp; Retaining Users &amp; Staff</a:t>
            </a:r>
          </a:p>
          <a:p>
            <a:pPr marL="800100" lvl="1" indent="-342900">
              <a:buFont typeface="Arial" panose="020B0604020202020204" pitchFamily="34" charset="0"/>
              <a:buChar char="•"/>
            </a:pPr>
            <a:r>
              <a:rPr lang="en-US" sz="1600" dirty="0">
                <a:latin typeface="Arial"/>
                <a:cs typeface="Arial"/>
              </a:rPr>
              <a:t>Foundry director opening!</a:t>
            </a:r>
          </a:p>
          <a:p>
            <a:pPr marL="800100" lvl="1" indent="-342900">
              <a:buFont typeface="Arial" panose="020B0604020202020204" pitchFamily="34" charset="0"/>
              <a:buChar char="•"/>
            </a:pPr>
            <a:r>
              <a:rPr lang="en-US" sz="1600" dirty="0">
                <a:latin typeface="Arial"/>
                <a:cs typeface="Arial"/>
              </a:rPr>
              <a:t>Outreach: Staff talks at conferences, scientific symposia, special issues</a:t>
            </a:r>
          </a:p>
          <a:p>
            <a:pPr marL="800100" lvl="1" indent="-342900">
              <a:buFont typeface="Arial" panose="020B0604020202020204" pitchFamily="34" charset="0"/>
              <a:buChar char="•"/>
            </a:pPr>
            <a:r>
              <a:rPr lang="en-US" sz="1600" dirty="0">
                <a:latin typeface="Arial"/>
                <a:cs typeface="Arial"/>
              </a:rPr>
              <a:t>Mentoring: Novel career path with an emphasis on collaboration/shared resources</a:t>
            </a:r>
          </a:p>
          <a:p>
            <a:pPr marL="800100" lvl="1" indent="-342900">
              <a:buFont typeface="Arial" panose="020B0604020202020204" pitchFamily="34" charset="0"/>
              <a:buChar char="•"/>
            </a:pPr>
            <a:endParaRPr lang="en-US" sz="1600" dirty="0">
              <a:latin typeface="Arial"/>
              <a:cs typeface="Arial"/>
            </a:endParaRPr>
          </a:p>
          <a:p>
            <a:pPr marL="800100" lvl="1" indent="-342900">
              <a:buFont typeface="Arial" panose="020B0604020202020204" pitchFamily="34" charset="0"/>
              <a:buChar char="•"/>
            </a:pPr>
            <a:endParaRPr lang="en-US" sz="1600" dirty="0">
              <a:latin typeface="Arial"/>
              <a:cs typeface="Arial"/>
            </a:endParaRPr>
          </a:p>
        </p:txBody>
      </p:sp>
    </p:spTree>
    <p:extLst>
      <p:ext uri="{BB962C8B-B14F-4D97-AF65-F5344CB8AC3E}">
        <p14:creationId xmlns:p14="http://schemas.microsoft.com/office/powerpoint/2010/main" val="4108079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755363" y="5775649"/>
            <a:ext cx="2388637" cy="729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22" name="Title 3"/>
          <p:cNvSpPr txBox="1">
            <a:spLocks/>
          </p:cNvSpPr>
          <p:nvPr/>
        </p:nvSpPr>
        <p:spPr bwMode="auto">
          <a:xfrm>
            <a:off x="0" y="1061321"/>
            <a:ext cx="9144000" cy="7145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86" tIns="35686" rIns="35686" bIns="35686" numCol="1" anchor="t" anchorCtr="0" compatLnSpc="1">
            <a:prstTxWarp prst="textNoShape">
              <a:avLst/>
            </a:prstTxWarp>
            <a:noAutofit/>
          </a:bodyPr>
          <a:lstStyle>
            <a:lvl1pPr algn="ctr" rtl="0" eaLnBrk="0" fontAlgn="base" hangingPunct="0">
              <a:spcBef>
                <a:spcPct val="0"/>
              </a:spcBef>
              <a:spcAft>
                <a:spcPct val="0"/>
              </a:spcAft>
              <a:defRPr sz="4200">
                <a:solidFill>
                  <a:srgbClr val="1B737E"/>
                </a:solidFill>
                <a:latin typeface="+mj-lt"/>
                <a:ea typeface="+mj-ea"/>
                <a:cs typeface="+mj-cs"/>
                <a:sym typeface="Arial Bold" panose="020B0704020202020204" pitchFamily="34" charset="0"/>
              </a:defRPr>
            </a:lvl1pPr>
            <a:lvl2pPr algn="ctr" rtl="0" eaLnBrk="0" fontAlgn="base" hangingPunct="0">
              <a:spcBef>
                <a:spcPct val="0"/>
              </a:spcBef>
              <a:spcAft>
                <a:spcPct val="0"/>
              </a:spcAft>
              <a:defRPr sz="4200">
                <a:solidFill>
                  <a:srgbClr val="1B737E"/>
                </a:solidFill>
                <a:latin typeface="Arial Bold" charset="0"/>
                <a:ea typeface="ヒラギノ角ゴ ProN W6" charset="0"/>
                <a:cs typeface="ヒラギノ角ゴ ProN W6" charset="0"/>
                <a:sym typeface="Arial Bold" panose="020B0704020202020204" pitchFamily="34" charset="0"/>
              </a:defRPr>
            </a:lvl2pPr>
            <a:lvl3pPr algn="ctr" rtl="0" eaLnBrk="0" fontAlgn="base" hangingPunct="0">
              <a:spcBef>
                <a:spcPct val="0"/>
              </a:spcBef>
              <a:spcAft>
                <a:spcPct val="0"/>
              </a:spcAft>
              <a:defRPr sz="4200">
                <a:solidFill>
                  <a:srgbClr val="1B737E"/>
                </a:solidFill>
                <a:latin typeface="Arial Bold" charset="0"/>
                <a:ea typeface="ヒラギノ角ゴ ProN W6" charset="0"/>
                <a:cs typeface="ヒラギノ角ゴ ProN W6" charset="0"/>
                <a:sym typeface="Arial Bold" panose="020B0704020202020204" pitchFamily="34" charset="0"/>
              </a:defRPr>
            </a:lvl3pPr>
            <a:lvl4pPr algn="ctr" rtl="0" eaLnBrk="0" fontAlgn="base" hangingPunct="0">
              <a:spcBef>
                <a:spcPct val="0"/>
              </a:spcBef>
              <a:spcAft>
                <a:spcPct val="0"/>
              </a:spcAft>
              <a:defRPr sz="4200">
                <a:solidFill>
                  <a:srgbClr val="1B737E"/>
                </a:solidFill>
                <a:latin typeface="Arial Bold" charset="0"/>
                <a:ea typeface="ヒラギノ角ゴ ProN W6" charset="0"/>
                <a:cs typeface="ヒラギノ角ゴ ProN W6" charset="0"/>
                <a:sym typeface="Arial Bold" panose="020B0704020202020204" pitchFamily="34" charset="0"/>
              </a:defRPr>
            </a:lvl4pPr>
            <a:lvl5pPr algn="ctr" rtl="0" eaLnBrk="0" fontAlgn="base" hangingPunct="0">
              <a:spcBef>
                <a:spcPct val="0"/>
              </a:spcBef>
              <a:spcAft>
                <a:spcPct val="0"/>
              </a:spcAft>
              <a:defRPr sz="4200">
                <a:solidFill>
                  <a:srgbClr val="1B737E"/>
                </a:solidFill>
                <a:latin typeface="Arial Bold" charset="0"/>
                <a:ea typeface="ヒラギノ角ゴ ProN W6" charset="0"/>
                <a:cs typeface="ヒラギノ角ゴ ProN W6" charset="0"/>
                <a:sym typeface="Arial Bold" panose="020B0704020202020204" pitchFamily="34" charset="0"/>
              </a:defRPr>
            </a:lvl5pPr>
            <a:lvl6pPr marL="457200" algn="ctr" rtl="0" fontAlgn="base">
              <a:spcBef>
                <a:spcPct val="0"/>
              </a:spcBef>
              <a:spcAft>
                <a:spcPct val="0"/>
              </a:spcAft>
              <a:defRPr sz="4200">
                <a:solidFill>
                  <a:srgbClr val="1B737E"/>
                </a:solidFill>
                <a:latin typeface="Arial Bold" charset="0"/>
                <a:ea typeface="ヒラギノ角ゴ ProN W6" charset="0"/>
                <a:cs typeface="ヒラギノ角ゴ ProN W6" charset="0"/>
                <a:sym typeface="Arial Bold" charset="0"/>
              </a:defRPr>
            </a:lvl6pPr>
            <a:lvl7pPr marL="914400" algn="ctr" rtl="0" fontAlgn="base">
              <a:spcBef>
                <a:spcPct val="0"/>
              </a:spcBef>
              <a:spcAft>
                <a:spcPct val="0"/>
              </a:spcAft>
              <a:defRPr sz="4200">
                <a:solidFill>
                  <a:srgbClr val="1B737E"/>
                </a:solidFill>
                <a:latin typeface="Arial Bold" charset="0"/>
                <a:ea typeface="ヒラギノ角ゴ ProN W6" charset="0"/>
                <a:cs typeface="ヒラギノ角ゴ ProN W6" charset="0"/>
                <a:sym typeface="Arial Bold" charset="0"/>
              </a:defRPr>
            </a:lvl7pPr>
            <a:lvl8pPr marL="1371600" algn="ctr" rtl="0" fontAlgn="base">
              <a:spcBef>
                <a:spcPct val="0"/>
              </a:spcBef>
              <a:spcAft>
                <a:spcPct val="0"/>
              </a:spcAft>
              <a:defRPr sz="4200">
                <a:solidFill>
                  <a:srgbClr val="1B737E"/>
                </a:solidFill>
                <a:latin typeface="Arial Bold" charset="0"/>
                <a:ea typeface="ヒラギノ角ゴ ProN W6" charset="0"/>
                <a:cs typeface="ヒラギノ角ゴ ProN W6" charset="0"/>
                <a:sym typeface="Arial Bold" charset="0"/>
              </a:defRPr>
            </a:lvl8pPr>
            <a:lvl9pPr marL="1828800" algn="ctr" rtl="0" fontAlgn="base">
              <a:spcBef>
                <a:spcPct val="0"/>
              </a:spcBef>
              <a:spcAft>
                <a:spcPct val="0"/>
              </a:spcAft>
              <a:defRPr sz="4200">
                <a:solidFill>
                  <a:srgbClr val="1B737E"/>
                </a:solidFill>
                <a:latin typeface="Arial Bold" charset="0"/>
                <a:ea typeface="ヒラギノ角ゴ ProN W6" charset="0"/>
                <a:cs typeface="ヒラギノ角ゴ ProN W6" charset="0"/>
                <a:sym typeface="Arial Bold" charset="0"/>
              </a:defRPr>
            </a:lvl9pPr>
          </a:lstStyle>
          <a:p>
            <a:r>
              <a:rPr lang="en-US" sz="1800" b="1" kern="0" dirty="0">
                <a:solidFill>
                  <a:srgbClr val="170A3F"/>
                </a:solidFill>
              </a:rPr>
              <a:t>A Multidisciplinary Knowledge-Based User Facility for Nanoscale Science</a:t>
            </a:r>
            <a:endParaRPr lang="en-US" sz="1800" kern="0" dirty="0">
              <a:solidFill>
                <a:srgbClr val="170A3F"/>
              </a:solidFill>
            </a:endParaRPr>
          </a:p>
        </p:txBody>
      </p:sp>
      <p:pic>
        <p:nvPicPr>
          <p:cNvPr id="14" name="Picture 13" descr="footer_MF+LBL+DOE_logo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8669" y="105683"/>
            <a:ext cx="2757086" cy="899652"/>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2498" b="3231"/>
          <a:stretch/>
        </p:blipFill>
        <p:spPr>
          <a:xfrm>
            <a:off x="2023852" y="4464961"/>
            <a:ext cx="1517470" cy="18288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l="117" t="3552" r="-117" b="3299"/>
          <a:stretch/>
        </p:blipFill>
        <p:spPr>
          <a:xfrm>
            <a:off x="2244476" y="1418582"/>
            <a:ext cx="4645471" cy="2926307"/>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t="2374" b="2444"/>
          <a:stretch/>
        </p:blipFill>
        <p:spPr>
          <a:xfrm>
            <a:off x="246656" y="4464961"/>
            <a:ext cx="1502937" cy="1828800"/>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t="2595" b="2614"/>
          <a:stretch/>
        </p:blipFill>
        <p:spPr>
          <a:xfrm>
            <a:off x="7384469" y="4464961"/>
            <a:ext cx="1510305" cy="1828800"/>
          </a:xfrm>
          <a:prstGeom prst="rect">
            <a:avLst/>
          </a:prstGeom>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t="2233" b="2716"/>
          <a:stretch/>
        </p:blipFill>
        <p:spPr>
          <a:xfrm>
            <a:off x="3815581" y="4464961"/>
            <a:ext cx="1504996" cy="1828800"/>
          </a:xfrm>
          <a:prstGeom prst="rect">
            <a:avLst/>
          </a:prstGeom>
        </p:spPr>
      </p:pic>
      <p:pic>
        <p:nvPicPr>
          <p:cNvPr id="8" name="Picture 7"/>
          <p:cNvPicPr>
            <a:picLocks noChangeAspect="1"/>
          </p:cNvPicPr>
          <p:nvPr/>
        </p:nvPicPr>
        <p:blipFill rotWithShape="1">
          <a:blip r:embed="rId9" cstate="screen">
            <a:extLst>
              <a:ext uri="{28A0092B-C50C-407E-A947-70E740481C1C}">
                <a14:useLocalDpi xmlns:a14="http://schemas.microsoft.com/office/drawing/2010/main"/>
              </a:ext>
            </a:extLst>
          </a:blip>
          <a:srcRect t="2705" b="2894"/>
          <a:stretch/>
        </p:blipFill>
        <p:spPr>
          <a:xfrm>
            <a:off x="5594836" y="4464961"/>
            <a:ext cx="1515375" cy="1828800"/>
          </a:xfrm>
          <a:prstGeom prst="rect">
            <a:avLst/>
          </a:prstGeom>
        </p:spPr>
      </p:pic>
      <p:sp>
        <p:nvSpPr>
          <p:cNvPr id="2" name="Rectangle 1"/>
          <p:cNvSpPr/>
          <p:nvPr/>
        </p:nvSpPr>
        <p:spPr>
          <a:xfrm>
            <a:off x="6905438" y="2699211"/>
            <a:ext cx="2133918" cy="646331"/>
          </a:xfrm>
          <a:prstGeom prst="rect">
            <a:avLst/>
          </a:prstGeom>
        </p:spPr>
        <p:txBody>
          <a:bodyPr wrap="none">
            <a:spAutoFit/>
          </a:bodyPr>
          <a:lstStyle/>
          <a:p>
            <a:r>
              <a:rPr lang="en-US" b="1" dirty="0"/>
              <a:t>Next call deadline</a:t>
            </a:r>
          </a:p>
          <a:p>
            <a:r>
              <a:rPr lang="en-US" dirty="0"/>
              <a:t>March 31, 2018</a:t>
            </a:r>
          </a:p>
        </p:txBody>
      </p:sp>
      <p:sp>
        <p:nvSpPr>
          <p:cNvPr id="13" name="Rectangle 12"/>
          <p:cNvSpPr/>
          <p:nvPr/>
        </p:nvSpPr>
        <p:spPr>
          <a:xfrm>
            <a:off x="33690" y="2699211"/>
            <a:ext cx="2198038" cy="646331"/>
          </a:xfrm>
          <a:prstGeom prst="rect">
            <a:avLst/>
          </a:prstGeom>
        </p:spPr>
        <p:txBody>
          <a:bodyPr wrap="none">
            <a:spAutoFit/>
          </a:bodyPr>
          <a:lstStyle/>
          <a:p>
            <a:r>
              <a:rPr lang="en-US" b="1" dirty="0"/>
              <a:t>Next User </a:t>
            </a:r>
            <a:r>
              <a:rPr lang="en-US" b="1" dirty="0" err="1"/>
              <a:t>Mtg</a:t>
            </a:r>
            <a:endParaRPr lang="en-US" b="1" dirty="0"/>
          </a:p>
          <a:p>
            <a:r>
              <a:rPr lang="en-US" dirty="0"/>
              <a:t>August 15-16, 2018</a:t>
            </a:r>
          </a:p>
        </p:txBody>
      </p:sp>
    </p:spTree>
    <p:extLst>
      <p:ext uri="{BB962C8B-B14F-4D97-AF65-F5344CB8AC3E}">
        <p14:creationId xmlns:p14="http://schemas.microsoft.com/office/powerpoint/2010/main" val="3479965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96"/>
            <a:ext cx="9144000" cy="855765"/>
          </a:xfrm>
        </p:spPr>
        <p:txBody>
          <a:bodyPr/>
          <a:lstStyle/>
          <a:p>
            <a:r>
              <a:rPr lang="en-US" b="1" dirty="0"/>
              <a:t>DOE Light Source User Facilities</a:t>
            </a:r>
          </a:p>
        </p:txBody>
      </p:sp>
      <p:pic>
        <p:nvPicPr>
          <p:cNvPr id="5" name="Picture 4">
            <a:extLst>
              <a:ext uri="{FF2B5EF4-FFF2-40B4-BE49-F238E27FC236}">
                <a16:creationId xmlns:a16="http://schemas.microsoft.com/office/drawing/2014/main" id="{29F19CD3-3054-A144-8FC6-8A403DB4EF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4600" y="2571870"/>
            <a:ext cx="4530646" cy="2819400"/>
          </a:xfrm>
          <a:prstGeom prst="rect">
            <a:avLst/>
          </a:prstGeom>
        </p:spPr>
      </p:pic>
      <p:pic>
        <p:nvPicPr>
          <p:cNvPr id="8" name="Picture 7">
            <a:extLst>
              <a:ext uri="{FF2B5EF4-FFF2-40B4-BE49-F238E27FC236}">
                <a16:creationId xmlns:a16="http://schemas.microsoft.com/office/drawing/2014/main" id="{8187B0BD-9E79-A345-93C3-6FA1D9116A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4908" y="2571870"/>
            <a:ext cx="1796692" cy="904489"/>
          </a:xfrm>
          <a:prstGeom prst="rect">
            <a:avLst/>
          </a:prstGeom>
          <a:ln w="12700" cmpd="sng">
            <a:solidFill>
              <a:srgbClr val="0058A6"/>
            </a:solidFill>
          </a:ln>
          <a:effectLst>
            <a:glow>
              <a:schemeClr val="tx1">
                <a:lumMod val="25000"/>
                <a:lumOff val="75000"/>
              </a:schemeClr>
            </a:glow>
          </a:effectLst>
        </p:spPr>
      </p:pic>
      <p:pic>
        <p:nvPicPr>
          <p:cNvPr id="9" name="Picture 428">
            <a:extLst>
              <a:ext uri="{FF2B5EF4-FFF2-40B4-BE49-F238E27FC236}">
                <a16:creationId xmlns:a16="http://schemas.microsoft.com/office/drawing/2014/main" id="{05BBE764-57FC-7D4F-AC0C-671A249ADC4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1644580"/>
            <a:ext cx="1586237" cy="927290"/>
          </a:xfrm>
          <a:prstGeom prst="rect">
            <a:avLst/>
          </a:prstGeom>
          <a:noFill/>
          <a:ln w="12700" cmpd="sng">
            <a:solidFill>
              <a:srgbClr val="0058A6"/>
            </a:solidFill>
            <a:miter lim="800000"/>
            <a:headEnd/>
            <a:tailEnd/>
          </a:ln>
        </p:spPr>
      </p:pic>
      <p:pic>
        <p:nvPicPr>
          <p:cNvPr id="10" name="Picture 434" descr="spear">
            <a:extLst>
              <a:ext uri="{FF2B5EF4-FFF2-40B4-BE49-F238E27FC236}">
                <a16:creationId xmlns:a16="http://schemas.microsoft.com/office/drawing/2014/main" id="{0D1858F8-7ECD-AC42-8A8C-402E14F11E1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3442" y="3791070"/>
            <a:ext cx="1592688" cy="1143000"/>
          </a:xfrm>
          <a:prstGeom prst="rect">
            <a:avLst/>
          </a:prstGeom>
          <a:noFill/>
          <a:ln w="12700" cmpd="sng">
            <a:solidFill>
              <a:srgbClr val="0058A6"/>
            </a:solidFill>
            <a:miter lim="800000"/>
            <a:headEnd/>
            <a:tailEnd/>
          </a:ln>
        </p:spPr>
      </p:pic>
      <p:pic>
        <p:nvPicPr>
          <p:cNvPr id="11" name="Picture 10" descr="DSC_0271">
            <a:extLst>
              <a:ext uri="{FF2B5EF4-FFF2-40B4-BE49-F238E27FC236}">
                <a16:creationId xmlns:a16="http://schemas.microsoft.com/office/drawing/2014/main" id="{4D7F2165-3C96-4745-8DE4-318389498ADF}"/>
              </a:ext>
            </a:extLst>
          </p:cNvPr>
          <p:cNvPicPr>
            <a:picLocks noChangeAspect="1" noChangeArrowheads="1"/>
          </p:cNvPicPr>
          <p:nvPr/>
        </p:nvPicPr>
        <p:blipFill>
          <a:blip r:embed="rId7" cstate="screen">
            <a:lum bright="20000" contrast="40000"/>
            <a:extLst>
              <a:ext uri="{28A0092B-C50C-407E-A947-70E740481C1C}">
                <a14:useLocalDpi xmlns:a14="http://schemas.microsoft.com/office/drawing/2010/main"/>
              </a:ext>
            </a:extLst>
          </a:blip>
          <a:srcRect/>
          <a:stretch>
            <a:fillRect/>
          </a:stretch>
        </p:blipFill>
        <p:spPr bwMode="auto">
          <a:xfrm>
            <a:off x="1219200" y="4476870"/>
            <a:ext cx="1711246" cy="1108711"/>
          </a:xfrm>
          <a:prstGeom prst="rect">
            <a:avLst/>
          </a:prstGeom>
          <a:noFill/>
          <a:ln w="12700" cmpd="sng">
            <a:solidFill>
              <a:srgbClr val="0058A6"/>
            </a:solidFill>
            <a:miter lim="800000"/>
            <a:headEnd/>
            <a:tailEnd/>
          </a:ln>
        </p:spPr>
      </p:pic>
      <p:sp>
        <p:nvSpPr>
          <p:cNvPr id="13" name="TextBox 12">
            <a:extLst>
              <a:ext uri="{FF2B5EF4-FFF2-40B4-BE49-F238E27FC236}">
                <a16:creationId xmlns:a16="http://schemas.microsoft.com/office/drawing/2014/main" id="{044EC0A0-F302-D24C-AE22-7A7EC4E6FBC5}"/>
              </a:ext>
            </a:extLst>
          </p:cNvPr>
          <p:cNvSpPr txBox="1"/>
          <p:nvPr/>
        </p:nvSpPr>
        <p:spPr>
          <a:xfrm>
            <a:off x="3962400" y="1066800"/>
            <a:ext cx="2057400"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APS</a:t>
            </a:r>
            <a:r>
              <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 (1996), 7 </a:t>
            </a:r>
            <a:r>
              <a:rPr kumimoji="0" lang="en-US" sz="1600" b="0" i="0" u="none" strike="noStrike" kern="1200" cap="none" spc="0" normalizeH="0" baseline="0" noProof="0" dirty="0" err="1">
                <a:ln>
                  <a:noFill/>
                </a:ln>
                <a:solidFill>
                  <a:srgbClr val="2D2D2A"/>
                </a:solidFill>
                <a:effectLst/>
                <a:uLnTx/>
                <a:uFillTx/>
                <a:latin typeface="Avenir Next" panose="020B0503020202020204" pitchFamily="34" charset="0"/>
                <a:ea typeface="+mn-ea"/>
                <a:cs typeface="Calibri"/>
              </a:rPr>
              <a:t>GeV</a:t>
            </a:r>
            <a:endPar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hard x-rays</a:t>
            </a:r>
          </a:p>
        </p:txBody>
      </p:sp>
      <p:sp>
        <p:nvSpPr>
          <p:cNvPr id="14" name="TextBox 13">
            <a:extLst>
              <a:ext uri="{FF2B5EF4-FFF2-40B4-BE49-F238E27FC236}">
                <a16:creationId xmlns:a16="http://schemas.microsoft.com/office/drawing/2014/main" id="{F33B63D0-612A-8F47-9DF4-42E9418CACFE}"/>
              </a:ext>
            </a:extLst>
          </p:cNvPr>
          <p:cNvSpPr txBox="1"/>
          <p:nvPr/>
        </p:nvSpPr>
        <p:spPr>
          <a:xfrm>
            <a:off x="6934200" y="2114670"/>
            <a:ext cx="2286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NSLS II </a:t>
            </a:r>
            <a:r>
              <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(2016), 3 </a:t>
            </a:r>
            <a:r>
              <a:rPr kumimoji="0" lang="en-US" sz="1600" b="0" i="0" u="none" strike="noStrike" kern="1200" cap="none" spc="0" normalizeH="0" baseline="0" noProof="0" dirty="0" err="1">
                <a:ln>
                  <a:noFill/>
                </a:ln>
                <a:solidFill>
                  <a:srgbClr val="2D2D2A"/>
                </a:solidFill>
                <a:effectLst/>
                <a:uLnTx/>
                <a:uFillTx/>
                <a:latin typeface="Avenir Next" panose="020B0503020202020204" pitchFamily="34" charset="0"/>
                <a:ea typeface="+mn-ea"/>
                <a:cs typeface="Calibri"/>
              </a:rPr>
              <a:t>GeV</a:t>
            </a:r>
            <a:endPar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endParaRPr>
          </a:p>
        </p:txBody>
      </p:sp>
      <p:sp>
        <p:nvSpPr>
          <p:cNvPr id="17" name="TextBox 16">
            <a:extLst>
              <a:ext uri="{FF2B5EF4-FFF2-40B4-BE49-F238E27FC236}">
                <a16:creationId xmlns:a16="http://schemas.microsoft.com/office/drawing/2014/main" id="{87C2A3FB-82B5-084E-BA31-1EA3C57584BB}"/>
              </a:ext>
            </a:extLst>
          </p:cNvPr>
          <p:cNvSpPr txBox="1"/>
          <p:nvPr/>
        </p:nvSpPr>
        <p:spPr>
          <a:xfrm>
            <a:off x="609600" y="1524000"/>
            <a:ext cx="2286000"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ALS</a:t>
            </a:r>
            <a:r>
              <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 (1993), 2 </a:t>
            </a:r>
            <a:r>
              <a:rPr kumimoji="0" lang="en-US" sz="1600" b="0" i="0" u="none" strike="noStrike" kern="1200" cap="none" spc="0" normalizeH="0" baseline="0" noProof="0" dirty="0" err="1">
                <a:ln>
                  <a:noFill/>
                </a:ln>
                <a:solidFill>
                  <a:srgbClr val="2D2D2A"/>
                </a:solidFill>
                <a:effectLst/>
                <a:uLnTx/>
                <a:uFillTx/>
                <a:latin typeface="Avenir Next" panose="020B0503020202020204" pitchFamily="34" charset="0"/>
                <a:ea typeface="+mn-ea"/>
                <a:cs typeface="Calibri"/>
              </a:rPr>
              <a:t>GeV</a:t>
            </a:r>
            <a:endPar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soft x-rays</a:t>
            </a:r>
          </a:p>
        </p:txBody>
      </p:sp>
      <p:sp>
        <p:nvSpPr>
          <p:cNvPr id="18" name="TextBox 17">
            <a:extLst>
              <a:ext uri="{FF2B5EF4-FFF2-40B4-BE49-F238E27FC236}">
                <a16:creationId xmlns:a16="http://schemas.microsoft.com/office/drawing/2014/main" id="{4F81AEF3-4F8F-C747-9C67-93888C5E8992}"/>
              </a:ext>
            </a:extLst>
          </p:cNvPr>
          <p:cNvSpPr txBox="1"/>
          <p:nvPr/>
        </p:nvSpPr>
        <p:spPr>
          <a:xfrm>
            <a:off x="1485900" y="5604630"/>
            <a:ext cx="1295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LCLS</a:t>
            </a:r>
            <a:r>
              <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 (2009)</a:t>
            </a:r>
          </a:p>
        </p:txBody>
      </p:sp>
      <p:sp>
        <p:nvSpPr>
          <p:cNvPr id="19" name="TextBox 18">
            <a:extLst>
              <a:ext uri="{FF2B5EF4-FFF2-40B4-BE49-F238E27FC236}">
                <a16:creationId xmlns:a16="http://schemas.microsoft.com/office/drawing/2014/main" id="{E13545DC-6A1C-154F-AEBA-6976BE41B0D1}"/>
              </a:ext>
            </a:extLst>
          </p:cNvPr>
          <p:cNvSpPr txBox="1"/>
          <p:nvPr/>
        </p:nvSpPr>
        <p:spPr>
          <a:xfrm>
            <a:off x="95" y="3453218"/>
            <a:ext cx="25908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SSRL</a:t>
            </a:r>
            <a:r>
              <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rPr>
              <a:t> (1974, 2004), 3 </a:t>
            </a:r>
            <a:r>
              <a:rPr kumimoji="0" lang="en-US" sz="1600" b="0" i="0" u="none" strike="noStrike" kern="1200" cap="none" spc="0" normalizeH="0" baseline="0" noProof="0" dirty="0" err="1">
                <a:ln>
                  <a:noFill/>
                </a:ln>
                <a:solidFill>
                  <a:srgbClr val="2D2D2A"/>
                </a:solidFill>
                <a:effectLst/>
                <a:uLnTx/>
                <a:uFillTx/>
                <a:latin typeface="Avenir Next" panose="020B0503020202020204" pitchFamily="34" charset="0"/>
                <a:ea typeface="+mn-ea"/>
                <a:cs typeface="Calibri"/>
              </a:rPr>
              <a:t>GeV</a:t>
            </a:r>
            <a:endParaRPr kumimoji="0" lang="en-US" sz="1600" b="0" i="0" u="none" strike="noStrike" kern="1200" cap="none" spc="0" normalizeH="0" baseline="0" noProof="0" dirty="0">
              <a:ln>
                <a:noFill/>
              </a:ln>
              <a:solidFill>
                <a:srgbClr val="2D2D2A"/>
              </a:solidFill>
              <a:effectLst/>
              <a:uLnTx/>
              <a:uFillTx/>
              <a:latin typeface="Avenir Next" panose="020B0503020202020204" pitchFamily="34" charset="0"/>
              <a:ea typeface="+mn-ea"/>
              <a:cs typeface="Calibri"/>
            </a:endParaRPr>
          </a:p>
        </p:txBody>
      </p:sp>
      <p:cxnSp>
        <p:nvCxnSpPr>
          <p:cNvPr id="20" name="Straight Connector 19">
            <a:extLst>
              <a:ext uri="{FF2B5EF4-FFF2-40B4-BE49-F238E27FC236}">
                <a16:creationId xmlns:a16="http://schemas.microsoft.com/office/drawing/2014/main" id="{5177C6B6-09A0-2E4C-93DA-B52DDB5D92E3}"/>
              </a:ext>
            </a:extLst>
          </p:cNvPr>
          <p:cNvCxnSpPr/>
          <p:nvPr/>
        </p:nvCxnSpPr>
        <p:spPr>
          <a:xfrm>
            <a:off x="5091497" y="2599276"/>
            <a:ext cx="394903" cy="103939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530917-DCBF-5E4A-9227-B8F2EE5E3981}"/>
              </a:ext>
            </a:extLst>
          </p:cNvPr>
          <p:cNvCxnSpPr>
            <a:cxnSpLocks/>
            <a:endCxn id="8" idx="1"/>
          </p:cNvCxnSpPr>
          <p:nvPr/>
        </p:nvCxnSpPr>
        <p:spPr>
          <a:xfrm flipV="1">
            <a:off x="6690360" y="3024115"/>
            <a:ext cx="504548" cy="452244"/>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2B15A15-4905-E14A-9255-FCA1AB05B761}"/>
              </a:ext>
            </a:extLst>
          </p:cNvPr>
          <p:cNvCxnSpPr/>
          <p:nvPr/>
        </p:nvCxnSpPr>
        <p:spPr>
          <a:xfrm>
            <a:off x="2362200" y="3200400"/>
            <a:ext cx="228600" cy="51447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3B874D3-B4B6-BD48-B90A-D0186B903660}"/>
              </a:ext>
            </a:extLst>
          </p:cNvPr>
          <p:cNvCxnSpPr/>
          <p:nvPr/>
        </p:nvCxnSpPr>
        <p:spPr>
          <a:xfrm flipV="1">
            <a:off x="2057400" y="3867270"/>
            <a:ext cx="533400" cy="381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95A63D56-FD82-FA47-84E2-1B12CB1541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5938" y="2114669"/>
            <a:ext cx="1624175" cy="1110547"/>
          </a:xfrm>
          <a:prstGeom prst="rect">
            <a:avLst/>
          </a:prstGeom>
          <a:ln w="12700" cmpd="sng">
            <a:solidFill>
              <a:schemeClr val="tx2"/>
            </a:solidFill>
          </a:ln>
        </p:spPr>
      </p:pic>
    </p:spTree>
    <p:extLst>
      <p:ext uri="{BB962C8B-B14F-4D97-AF65-F5344CB8AC3E}">
        <p14:creationId xmlns:p14="http://schemas.microsoft.com/office/powerpoint/2010/main" val="614467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83126"/>
            <a:ext cx="9144000" cy="855765"/>
          </a:xfrm>
        </p:spPr>
        <p:txBody>
          <a:bodyPr/>
          <a:lstStyle/>
          <a:p>
            <a:r>
              <a:rPr lang="en-US" sz="3200" dirty="0"/>
              <a:t>The DOE National Laboratories</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74274"/>
            <a:ext cx="9144000" cy="4513731"/>
          </a:xfrm>
          <a:prstGeom prst="rect">
            <a:avLst/>
          </a:prstGeom>
        </p:spPr>
      </p:pic>
    </p:spTree>
    <p:extLst>
      <p:ext uri="{BB962C8B-B14F-4D97-AF65-F5344CB8AC3E}">
        <p14:creationId xmlns:p14="http://schemas.microsoft.com/office/powerpoint/2010/main" val="2179465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Arc 14"/>
          <p:cNvSpPr>
            <a:spLocks noChangeAspect="1"/>
          </p:cNvSpPr>
          <p:nvPr/>
        </p:nvSpPr>
        <p:spPr>
          <a:xfrm rot="9179331" flipH="1">
            <a:off x="4911039" y="2835438"/>
            <a:ext cx="1070481" cy="941832"/>
          </a:xfrm>
          <a:prstGeom prst="arc">
            <a:avLst>
              <a:gd name="adj1" fmla="val 15078932"/>
              <a:gd name="adj2" fmla="val 0"/>
            </a:avLst>
          </a:prstGeom>
          <a:ln w="53975">
            <a:solidFill>
              <a:schemeClr val="tx2"/>
            </a:solidFill>
            <a:headEnd type="triangle"/>
            <a:tailEnd type="triangle"/>
          </a:ln>
          <a:effectLst>
            <a:outerShdw blurRad="40000" dist="20000" dir="5400000" rotWithShape="0">
              <a:schemeClr val="accent1">
                <a:alpha val="38000"/>
              </a:schemeClr>
            </a:outerShdw>
          </a:effectLst>
        </p:spPr>
        <p:style>
          <a:lnRef idx="2">
            <a:schemeClr val="accent1"/>
          </a:lnRef>
          <a:fillRef idx="0">
            <a:schemeClr val="accent1"/>
          </a:fillRef>
          <a:effectRef idx="1">
            <a:schemeClr val="accent1"/>
          </a:effectRef>
          <a:fontRef idx="minor">
            <a:schemeClr val="tx1"/>
          </a:fontRef>
        </p:style>
        <p:txBody>
          <a:bodyPr lIns="91340" tIns="45671" rIns="91340" bIns="45671" rtlCol="0" anchor="ctr"/>
          <a:lstStyle/>
          <a:p>
            <a:pPr marL="0" marR="0" lvl="0" indent="0" algn="l" defTabSz="456704"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venir Next Condensed Regular"/>
              <a:ea typeface="Helvetica Light"/>
              <a:cs typeface="Avenir Next Condensed Regular"/>
            </a:endParaRPr>
          </a:p>
        </p:txBody>
      </p:sp>
      <p:sp>
        <p:nvSpPr>
          <p:cNvPr id="2" name="Title 1"/>
          <p:cNvSpPr>
            <a:spLocks noGrp="1"/>
          </p:cNvSpPr>
          <p:nvPr>
            <p:ph type="title"/>
          </p:nvPr>
        </p:nvSpPr>
        <p:spPr/>
        <p:txBody>
          <a:bodyPr/>
          <a:lstStyle/>
          <a:p>
            <a:r>
              <a:rPr lang="en-US" dirty="0"/>
              <a:t>University–National Labs–Industry Nexus</a:t>
            </a:r>
          </a:p>
        </p:txBody>
      </p:sp>
      <p:sp>
        <p:nvSpPr>
          <p:cNvPr id="4" name="Oval 3"/>
          <p:cNvSpPr>
            <a:spLocks noChangeAspect="1"/>
          </p:cNvSpPr>
          <p:nvPr/>
        </p:nvSpPr>
        <p:spPr>
          <a:xfrm>
            <a:off x="4835579" y="1051506"/>
            <a:ext cx="1947672" cy="1947672"/>
          </a:xfrm>
          <a:prstGeom prst="ellipse">
            <a:avLst/>
          </a:prstGeom>
          <a:blipFill rotWithShape="1">
            <a:blip r:embed="rId3" cstate="email">
              <a:extLst>
                <a:ext uri="{28A0092B-C50C-407E-A947-70E740481C1C}">
                  <a14:useLocalDpi xmlns:a14="http://schemas.microsoft.com/office/drawing/2010/main"/>
                </a:ext>
              </a:extLst>
            </a:blip>
            <a:srcRec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6704"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venir Next Condensed Regular"/>
              <a:ea typeface="Helvetica Light"/>
              <a:cs typeface="Avenir Next Condensed Regular"/>
            </a:endParaRPr>
          </a:p>
        </p:txBody>
      </p:sp>
      <p:sp>
        <p:nvSpPr>
          <p:cNvPr id="5" name="Oval 4"/>
          <p:cNvSpPr>
            <a:spLocks noChangeAspect="1"/>
          </p:cNvSpPr>
          <p:nvPr/>
        </p:nvSpPr>
        <p:spPr>
          <a:xfrm>
            <a:off x="3498608" y="2809799"/>
            <a:ext cx="1947672" cy="1947672"/>
          </a:xfrm>
          <a:prstGeom prst="ellipse">
            <a:avLst/>
          </a:prstGeom>
          <a:blipFill rotWithShape="1">
            <a:blip r:embed="rId4" cstate="email">
              <a:extLst>
                <a:ext uri="{28A0092B-C50C-407E-A947-70E740481C1C}">
                  <a14:useLocalDpi xmlns:a14="http://schemas.microsoft.com/office/drawing/2010/main"/>
                </a:ext>
              </a:extLst>
            </a:blip>
            <a:srcRect/>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6704"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venir Next Condensed Regular"/>
              <a:ea typeface="Helvetica Light"/>
              <a:cs typeface="Avenir Next Condensed Regular"/>
            </a:endParaRPr>
          </a:p>
        </p:txBody>
      </p:sp>
      <p:sp>
        <p:nvSpPr>
          <p:cNvPr id="6" name="Oval 5"/>
          <p:cNvSpPr/>
          <p:nvPr/>
        </p:nvSpPr>
        <p:spPr>
          <a:xfrm>
            <a:off x="2236510" y="1059629"/>
            <a:ext cx="1939549" cy="1939549"/>
          </a:xfrm>
          <a:prstGeom prst="ellipse">
            <a:avLst/>
          </a:prstGeom>
          <a:blipFill rotWithShape="1">
            <a:blip r:embed="rId5" cstate="screen">
              <a:extLst>
                <a:ext uri="{28A0092B-C50C-407E-A947-70E740481C1C}">
                  <a14:useLocalDpi xmlns:a14="http://schemas.microsoft.com/office/drawing/2010/main"/>
                </a:ext>
              </a:extLst>
            </a:blip>
            <a:srcRect/>
            <a:stretch>
              <a:fillRect l="235"/>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6704"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venir Next Condensed Regular"/>
              <a:ea typeface="Helvetica Light"/>
              <a:cs typeface="Avenir Next Condensed Regular"/>
            </a:endParaRPr>
          </a:p>
        </p:txBody>
      </p:sp>
      <p:sp>
        <p:nvSpPr>
          <p:cNvPr id="8" name="TextBox 7"/>
          <p:cNvSpPr txBox="1"/>
          <p:nvPr/>
        </p:nvSpPr>
        <p:spPr>
          <a:xfrm>
            <a:off x="4852585" y="2409788"/>
            <a:ext cx="1913661" cy="400011"/>
          </a:xfrm>
          <a:prstGeom prst="rect">
            <a:avLst/>
          </a:prstGeom>
          <a:solidFill>
            <a:srgbClr val="FFFFFF">
              <a:alpha val="80000"/>
            </a:srgbClr>
          </a:solidFill>
        </p:spPr>
        <p:txBody>
          <a:bodyPr wrap="square" lIns="91340" tIns="45671" rIns="91340" bIns="45671" rtlCol="0">
            <a:spAutoFit/>
          </a:bodyPr>
          <a:lstStyle/>
          <a:p>
            <a:pPr marL="0" marR="0" lvl="0" indent="0" algn="ctr" defTabSz="45670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Avenir Next Condensed Demi Bold"/>
                <a:ea typeface="Helvetica Light"/>
                <a:cs typeface="Avenir Next Condensed Demi Bold"/>
              </a:rPr>
              <a:t>Industry</a:t>
            </a:r>
          </a:p>
        </p:txBody>
      </p:sp>
      <p:sp>
        <p:nvSpPr>
          <p:cNvPr id="9" name="TextBox 8"/>
          <p:cNvSpPr txBox="1"/>
          <p:nvPr/>
        </p:nvSpPr>
        <p:spPr>
          <a:xfrm>
            <a:off x="2269147" y="2409788"/>
            <a:ext cx="1874275" cy="400011"/>
          </a:xfrm>
          <a:prstGeom prst="rect">
            <a:avLst/>
          </a:prstGeom>
          <a:solidFill>
            <a:schemeClr val="bg1">
              <a:alpha val="88000"/>
            </a:schemeClr>
          </a:solidFill>
        </p:spPr>
        <p:txBody>
          <a:bodyPr wrap="square" lIns="91340" tIns="45671" rIns="91340" bIns="45671" rtlCol="0">
            <a:spAutoFit/>
          </a:bodyPr>
          <a:lstStyle/>
          <a:p>
            <a:pPr marL="0" marR="0" lvl="0" indent="0" algn="ctr" defTabSz="45670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solidFill>
                <a:effectLst/>
                <a:uLnTx/>
                <a:uFillTx/>
                <a:latin typeface="Avenir Next Condensed Demi Bold"/>
                <a:ea typeface="Helvetica Light"/>
                <a:cs typeface="Avenir Next Condensed Demi Bold"/>
              </a:rPr>
              <a:t>Universities</a:t>
            </a:r>
          </a:p>
        </p:txBody>
      </p:sp>
      <p:sp>
        <p:nvSpPr>
          <p:cNvPr id="7" name="TextBox 6"/>
          <p:cNvSpPr txBox="1"/>
          <p:nvPr/>
        </p:nvSpPr>
        <p:spPr>
          <a:xfrm>
            <a:off x="3469573" y="4180523"/>
            <a:ext cx="2005742" cy="400011"/>
          </a:xfrm>
          <a:prstGeom prst="rect">
            <a:avLst/>
          </a:prstGeom>
          <a:solidFill>
            <a:srgbClr val="FFFFFF">
              <a:alpha val="77000"/>
            </a:srgbClr>
          </a:solidFill>
        </p:spPr>
        <p:txBody>
          <a:bodyPr wrap="square" lIns="91340" tIns="45671" rIns="91340" bIns="45671" rtlCol="0">
            <a:spAutoFit/>
          </a:bodyPr>
          <a:lstStyle/>
          <a:p>
            <a:pPr marL="0" marR="0" lvl="0" indent="0" algn="ctr" defTabSz="45670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solidFill>
                <a:effectLst/>
                <a:uLnTx/>
                <a:uFillTx/>
                <a:latin typeface="Avenir Next Condensed Demi Bold"/>
                <a:ea typeface="Helvetica Light"/>
                <a:cs typeface="Avenir Next Condensed Demi Bold"/>
              </a:rPr>
              <a:t>National Labs</a:t>
            </a:r>
          </a:p>
        </p:txBody>
      </p:sp>
      <p:sp>
        <p:nvSpPr>
          <p:cNvPr id="10" name="Rectangular Callout 9"/>
          <p:cNvSpPr/>
          <p:nvPr/>
        </p:nvSpPr>
        <p:spPr>
          <a:xfrm>
            <a:off x="3422642" y="4853064"/>
            <a:ext cx="3695097" cy="1354118"/>
          </a:xfrm>
          <a:prstGeom prst="wedgeRectCallout">
            <a:avLst>
              <a:gd name="adj1" fmla="val -21642"/>
              <a:gd name="adj2" fmla="val -62734"/>
            </a:avLst>
          </a:prstGeom>
          <a:noFill/>
          <a:ln>
            <a:solidFill>
              <a:schemeClr val="tx2"/>
            </a:solidFill>
          </a:ln>
        </p:spPr>
        <p:txBody>
          <a:bodyPr wrap="square" lIns="91340" tIns="45671" rIns="91340" bIns="45671">
            <a:spAutoFit/>
          </a:bodyPr>
          <a:lstStyle/>
          <a:p>
            <a:pPr marL="228600" marR="0" lvl="0" indent="-228600" algn="l" defTabSz="456704" rtl="0" eaLnBrk="1" fontAlgn="auto" latinLnBrk="0" hangingPunct="1">
              <a:lnSpc>
                <a:spcPct val="100000"/>
              </a:lnSpc>
              <a:spcBef>
                <a:spcPts val="0"/>
              </a:spcBef>
              <a:spcAft>
                <a:spcPts val="600"/>
              </a:spcAft>
              <a:buClrTx/>
              <a:buSzPct val="90000"/>
              <a:buFont typeface="Wingdings" charset="2"/>
              <a:buChar char="§"/>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Helvetica Light"/>
                <a:cs typeface="Avenir Next Condensed Demi Bold"/>
              </a:rPr>
              <a:t>Team science</a:t>
            </a:r>
          </a:p>
          <a:p>
            <a:pPr marL="228600" marR="0" lvl="0" indent="-228600" algn="l" defTabSz="456704" rtl="0" eaLnBrk="1" fontAlgn="auto" latinLnBrk="0" hangingPunct="1">
              <a:lnSpc>
                <a:spcPct val="100000"/>
              </a:lnSpc>
              <a:spcBef>
                <a:spcPts val="0"/>
              </a:spcBef>
              <a:spcAft>
                <a:spcPts val="600"/>
              </a:spcAft>
              <a:buClrTx/>
              <a:buSzPct val="90000"/>
              <a:buFont typeface="Wingdings" charset="2"/>
              <a:buChar char="§"/>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Helvetica Light"/>
                <a:cs typeface="Avenir Next Condensed Demi Bold"/>
              </a:rPr>
              <a:t>Facilities and projects of scale</a:t>
            </a:r>
          </a:p>
          <a:p>
            <a:pPr marL="228600" marR="0" lvl="0" indent="-228600" algn="l" defTabSz="456704" rtl="0" eaLnBrk="1" fontAlgn="auto" latinLnBrk="0" hangingPunct="1">
              <a:lnSpc>
                <a:spcPct val="100000"/>
              </a:lnSpc>
              <a:spcBef>
                <a:spcPts val="0"/>
              </a:spcBef>
              <a:spcAft>
                <a:spcPts val="600"/>
              </a:spcAft>
              <a:buClrTx/>
              <a:buSzPct val="90000"/>
              <a:buFont typeface="Wingdings" charset="2"/>
              <a:buChar char="§"/>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Helvetica Light"/>
                <a:cs typeface="Avenir Next Condensed Demi Bold"/>
              </a:rPr>
              <a:t>Interdisciplinary integrator for long term, mission-driven research</a:t>
            </a:r>
          </a:p>
        </p:txBody>
      </p:sp>
      <p:sp>
        <p:nvSpPr>
          <p:cNvPr id="11" name="Rectangular Callout 10"/>
          <p:cNvSpPr/>
          <p:nvPr/>
        </p:nvSpPr>
        <p:spPr>
          <a:xfrm>
            <a:off x="7031130" y="1437048"/>
            <a:ext cx="1449295" cy="1933764"/>
          </a:xfrm>
          <a:prstGeom prst="wedgeRectCallout">
            <a:avLst>
              <a:gd name="adj1" fmla="val -69321"/>
              <a:gd name="adj2" fmla="val -33633"/>
            </a:avLst>
          </a:prstGeom>
          <a:ln>
            <a:solidFill>
              <a:schemeClr val="accent3">
                <a:lumMod val="75000"/>
              </a:schemeClr>
            </a:solidFill>
          </a:ln>
        </p:spPr>
        <p:txBody>
          <a:bodyPr wrap="square" lIns="91340" tIns="45671" rIns="91340" bIns="45671">
            <a:spAutoFit/>
          </a:bodyPr>
          <a:lstStyle/>
          <a:p>
            <a:pPr marL="228600" marR="0" lvl="0" indent="-228600" algn="l" defTabSz="456704" rtl="0" eaLnBrk="1" fontAlgn="auto" latinLnBrk="0" hangingPunct="1">
              <a:lnSpc>
                <a:spcPct val="100000"/>
              </a:lnSpc>
              <a:spcBef>
                <a:spcPts val="0"/>
              </a:spcBef>
              <a:spcAft>
                <a:spcPts val="1400"/>
              </a:spcAft>
              <a:buClrTx/>
              <a:buSzPct val="90000"/>
              <a:buFont typeface="Wingdings" charset="2"/>
              <a:buChar char="§"/>
              <a:tabLst/>
              <a:defRPr/>
            </a:pPr>
            <a:r>
              <a:rPr kumimoji="0" lang="en-US" sz="1800" b="0" i="0" u="none" strike="noStrike" kern="1200" cap="none" spc="0" normalizeH="0" baseline="0" noProof="0" dirty="0">
                <a:ln>
                  <a:noFill/>
                </a:ln>
                <a:solidFill>
                  <a:srgbClr val="9BBB59">
                    <a:lumMod val="75000"/>
                  </a:srgbClr>
                </a:solidFill>
                <a:effectLst/>
                <a:uLnTx/>
                <a:uFillTx/>
                <a:latin typeface="Avenir Next Condensed Demi Bold"/>
                <a:ea typeface="Helvetica Light"/>
                <a:cs typeface="Avenir Next Condensed Demi Bold"/>
              </a:rPr>
              <a:t>Connection to market, national needs</a:t>
            </a:r>
          </a:p>
          <a:p>
            <a:pPr marL="228600" marR="0" lvl="0" indent="-228600" algn="l" defTabSz="456704" rtl="0" eaLnBrk="1" fontAlgn="auto" latinLnBrk="0" hangingPunct="1">
              <a:lnSpc>
                <a:spcPct val="100000"/>
              </a:lnSpc>
              <a:spcBef>
                <a:spcPts val="0"/>
              </a:spcBef>
              <a:spcAft>
                <a:spcPts val="1400"/>
              </a:spcAft>
              <a:buClrTx/>
              <a:buSzPct val="90000"/>
              <a:buFont typeface="Wingdings" charset="2"/>
              <a:buChar char="§"/>
              <a:tabLst/>
              <a:defRPr/>
            </a:pPr>
            <a:r>
              <a:rPr kumimoji="0" lang="en-US" sz="1800" b="0" i="0" u="none" strike="noStrike" kern="1200" cap="none" spc="0" normalizeH="0" baseline="0" noProof="0" dirty="0">
                <a:ln>
                  <a:noFill/>
                </a:ln>
                <a:solidFill>
                  <a:srgbClr val="9BBB59">
                    <a:lumMod val="75000"/>
                  </a:srgbClr>
                </a:solidFill>
                <a:effectLst/>
                <a:uLnTx/>
                <a:uFillTx/>
                <a:latin typeface="Avenir Next Condensed Demi Bold"/>
                <a:ea typeface="Helvetica Light"/>
                <a:cs typeface="Avenir Next Condensed Demi Bold"/>
              </a:rPr>
              <a:t>Pragmatic R&amp;D</a:t>
            </a:r>
          </a:p>
        </p:txBody>
      </p:sp>
      <p:sp>
        <p:nvSpPr>
          <p:cNvPr id="12" name="Rectangular Callout 11"/>
          <p:cNvSpPr/>
          <p:nvPr/>
        </p:nvSpPr>
        <p:spPr>
          <a:xfrm>
            <a:off x="137434" y="1610247"/>
            <a:ext cx="1804920" cy="2667298"/>
          </a:xfrm>
          <a:prstGeom prst="wedgeRectCallout">
            <a:avLst>
              <a:gd name="adj1" fmla="val 76434"/>
              <a:gd name="adj2" fmla="val -27126"/>
            </a:avLst>
          </a:prstGeom>
          <a:ln>
            <a:solidFill>
              <a:schemeClr val="accent6"/>
            </a:solidFill>
          </a:ln>
        </p:spPr>
        <p:txBody>
          <a:bodyPr wrap="square" lIns="91340" tIns="45671" rIns="91340" bIns="45671">
            <a:spAutoFit/>
          </a:bodyPr>
          <a:lstStyle/>
          <a:p>
            <a:pPr marL="228600" marR="0" lvl="0" indent="-228600" algn="l" defTabSz="456704" rtl="0" eaLnBrk="1" fontAlgn="auto" latinLnBrk="0" hangingPunct="1">
              <a:lnSpc>
                <a:spcPct val="100000"/>
              </a:lnSpc>
              <a:spcBef>
                <a:spcPts val="0"/>
              </a:spcBef>
              <a:spcAft>
                <a:spcPts val="1400"/>
              </a:spcAft>
              <a:buClrTx/>
              <a:buSzPct val="90000"/>
              <a:buFont typeface="Wingdings" charset="2"/>
              <a:buChar char="§"/>
              <a:tabLst/>
              <a:defRPr/>
            </a:pPr>
            <a:r>
              <a:rPr kumimoji="0" lang="en-US" sz="1800" b="0" i="0" u="none" strike="noStrike" kern="1200" cap="none" spc="0" normalizeH="0" baseline="0" noProof="0" dirty="0">
                <a:ln>
                  <a:noFill/>
                </a:ln>
                <a:solidFill>
                  <a:srgbClr val="F79646"/>
                </a:solidFill>
                <a:effectLst/>
                <a:uLnTx/>
                <a:uFillTx/>
                <a:latin typeface="Avenir Next Condensed Demi Bold"/>
                <a:ea typeface="Helvetica Light"/>
                <a:cs typeface="Avenir Next Condensed Demi Bold"/>
              </a:rPr>
              <a:t>PI- and peer-driven research on a project-by-project basis</a:t>
            </a:r>
          </a:p>
          <a:p>
            <a:pPr marL="228600" marR="0" lvl="0" indent="-228600" algn="l" defTabSz="456704" rtl="0" eaLnBrk="1" fontAlgn="auto" latinLnBrk="0" hangingPunct="1">
              <a:lnSpc>
                <a:spcPct val="100000"/>
              </a:lnSpc>
              <a:spcBef>
                <a:spcPts val="0"/>
              </a:spcBef>
              <a:spcAft>
                <a:spcPts val="1400"/>
              </a:spcAft>
              <a:buClrTx/>
              <a:buSzPct val="90000"/>
              <a:buFont typeface="Wingdings" charset="2"/>
              <a:buChar char="§"/>
              <a:tabLst/>
              <a:defRPr/>
            </a:pPr>
            <a:r>
              <a:rPr kumimoji="0" lang="en-US" sz="1800" b="0" i="0" u="none" strike="noStrike" kern="1200" cap="none" spc="0" normalizeH="0" baseline="0" noProof="0" dirty="0">
                <a:ln>
                  <a:noFill/>
                </a:ln>
                <a:solidFill>
                  <a:srgbClr val="F79646"/>
                </a:solidFill>
                <a:effectLst/>
                <a:uLnTx/>
                <a:uFillTx/>
                <a:latin typeface="Avenir Next Condensed Demi Bold"/>
                <a:ea typeface="Helvetica Light"/>
                <a:cs typeface="Avenir Next Condensed Demi Bold"/>
              </a:rPr>
              <a:t>Diverse funding environment </a:t>
            </a:r>
          </a:p>
          <a:p>
            <a:pPr marL="228600" marR="0" lvl="0" indent="-228600" algn="l" defTabSz="456704" rtl="0" eaLnBrk="1" fontAlgn="auto" latinLnBrk="0" hangingPunct="1">
              <a:lnSpc>
                <a:spcPct val="100000"/>
              </a:lnSpc>
              <a:spcBef>
                <a:spcPts val="0"/>
              </a:spcBef>
              <a:spcAft>
                <a:spcPts val="1400"/>
              </a:spcAft>
              <a:buClrTx/>
              <a:buSzPct val="90000"/>
              <a:buFont typeface="Wingdings" charset="2"/>
              <a:buChar char="§"/>
              <a:tabLst/>
              <a:defRPr/>
            </a:pPr>
            <a:r>
              <a:rPr kumimoji="0" lang="en-US" sz="1800" b="0" i="0" u="none" strike="noStrike" kern="1200" cap="none" spc="0" normalizeH="0" baseline="0" noProof="0" dirty="0">
                <a:ln>
                  <a:noFill/>
                </a:ln>
                <a:solidFill>
                  <a:srgbClr val="F79646"/>
                </a:solidFill>
                <a:effectLst/>
                <a:uLnTx/>
                <a:uFillTx/>
                <a:latin typeface="Avenir Next Condensed Demi Bold"/>
                <a:ea typeface="Helvetica Light"/>
                <a:cs typeface="Avenir Next Condensed Demi Bold"/>
              </a:rPr>
              <a:t>Most abstract research</a:t>
            </a:r>
          </a:p>
        </p:txBody>
      </p:sp>
      <p:sp>
        <p:nvSpPr>
          <p:cNvPr id="13" name="Arc 12"/>
          <p:cNvSpPr/>
          <p:nvPr/>
        </p:nvSpPr>
        <p:spPr>
          <a:xfrm rot="1988643" flipH="1">
            <a:off x="4039928" y="1266250"/>
            <a:ext cx="1064145" cy="936258"/>
          </a:xfrm>
          <a:prstGeom prst="arc">
            <a:avLst>
              <a:gd name="adj1" fmla="val 15078932"/>
              <a:gd name="adj2" fmla="val 0"/>
            </a:avLst>
          </a:prstGeom>
          <a:ln w="53975">
            <a:solidFill>
              <a:schemeClr val="tx2"/>
            </a:solidFill>
            <a:headEnd type="triangle"/>
            <a:tailEnd type="triangle"/>
          </a:ln>
          <a:effectLst>
            <a:outerShdw blurRad="40000" dist="20000" dir="5400000" rotWithShape="0">
              <a:schemeClr val="accent1">
                <a:alpha val="38000"/>
              </a:schemeClr>
            </a:outerShdw>
          </a:effectLst>
        </p:spPr>
        <p:style>
          <a:lnRef idx="2">
            <a:schemeClr val="accent1"/>
          </a:lnRef>
          <a:fillRef idx="0">
            <a:schemeClr val="accent1"/>
          </a:fillRef>
          <a:effectRef idx="1">
            <a:schemeClr val="accent1"/>
          </a:effectRef>
          <a:fontRef idx="minor">
            <a:schemeClr val="tx1"/>
          </a:fontRef>
        </p:style>
        <p:txBody>
          <a:bodyPr lIns="91340" tIns="45671" rIns="91340" bIns="45671" rtlCol="0" anchor="ctr"/>
          <a:lstStyle/>
          <a:p>
            <a:pPr marL="0" marR="0" lvl="0" indent="0" algn="l" defTabSz="456704"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venir Next Condensed Regular"/>
              <a:ea typeface="Helvetica Light"/>
              <a:cs typeface="Avenir Next Condensed Regular"/>
            </a:endParaRPr>
          </a:p>
        </p:txBody>
      </p:sp>
      <p:sp>
        <p:nvSpPr>
          <p:cNvPr id="16" name="Arc 15"/>
          <p:cNvSpPr>
            <a:spLocks noChangeAspect="1"/>
          </p:cNvSpPr>
          <p:nvPr/>
        </p:nvSpPr>
        <p:spPr>
          <a:xfrm rot="16358187" flipH="1">
            <a:off x="2840271" y="2835438"/>
            <a:ext cx="1070481" cy="941832"/>
          </a:xfrm>
          <a:prstGeom prst="arc">
            <a:avLst>
              <a:gd name="adj1" fmla="val 15078932"/>
              <a:gd name="adj2" fmla="val 0"/>
            </a:avLst>
          </a:prstGeom>
          <a:ln w="53975">
            <a:solidFill>
              <a:schemeClr val="tx2"/>
            </a:solidFill>
            <a:headEnd type="triangle"/>
            <a:tailEnd type="triangle"/>
          </a:ln>
          <a:effectLst>
            <a:outerShdw blurRad="40000" dist="20000" dir="5400000" rotWithShape="0">
              <a:schemeClr val="accent1">
                <a:alpha val="38000"/>
              </a:schemeClr>
            </a:outerShdw>
          </a:effectLst>
        </p:spPr>
        <p:style>
          <a:lnRef idx="2">
            <a:schemeClr val="accent1"/>
          </a:lnRef>
          <a:fillRef idx="0">
            <a:schemeClr val="accent1"/>
          </a:fillRef>
          <a:effectRef idx="1">
            <a:schemeClr val="accent1"/>
          </a:effectRef>
          <a:fontRef idx="minor">
            <a:schemeClr val="tx1"/>
          </a:fontRef>
        </p:style>
        <p:txBody>
          <a:bodyPr lIns="91340" tIns="45671" rIns="91340" bIns="45671" rtlCol="0" anchor="ctr"/>
          <a:lstStyle/>
          <a:p>
            <a:pPr marL="0" marR="0" lvl="0" indent="0" algn="l" defTabSz="456704"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venir Next Condensed Regular"/>
              <a:ea typeface="Helvetica Light"/>
              <a:cs typeface="Avenir Next Condensed Regular"/>
            </a:endParaRPr>
          </a:p>
        </p:txBody>
      </p:sp>
    </p:spTree>
    <p:extLst>
      <p:ext uri="{BB962C8B-B14F-4D97-AF65-F5344CB8AC3E}">
        <p14:creationId xmlns:p14="http://schemas.microsoft.com/office/powerpoint/2010/main" val="2924529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bwMode="auto">
          <a:xfrm>
            <a:off x="0" y="856891"/>
            <a:ext cx="9142413" cy="5383003"/>
          </a:xfrm>
          <a:prstGeom prst="rect">
            <a:avLst/>
          </a:prstGeom>
          <a:blipFill rotWithShape="1">
            <a:blip r:embed="rId2" cstate="email">
              <a:extLst>
                <a:ext uri="{28A0092B-C50C-407E-A947-70E740481C1C}">
                  <a14:useLocalDpi xmlns:a14="http://schemas.microsoft.com/office/drawing/2010/main"/>
                </a:ext>
              </a:extLst>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5" name="TextBox 4"/>
          <p:cNvSpPr txBox="1"/>
          <p:nvPr/>
        </p:nvSpPr>
        <p:spPr>
          <a:xfrm>
            <a:off x="0" y="5659896"/>
            <a:ext cx="9144000" cy="400110"/>
          </a:xfrm>
          <a:prstGeom prst="rect">
            <a:avLst/>
          </a:prstGeom>
          <a:solidFill>
            <a:schemeClr val="tx1">
              <a:alpha val="23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venir Next Condensed Demi Bold"/>
                <a:ea typeface="+mn-ea"/>
                <a:cs typeface="Avenir Next Condensed Demi Bold"/>
              </a:rPr>
              <a:t>Public service has been part of our DNA for more than 80 years</a:t>
            </a:r>
          </a:p>
        </p:txBody>
      </p:sp>
      <p:sp>
        <p:nvSpPr>
          <p:cNvPr id="2" name="Rectangle 1"/>
          <p:cNvSpPr/>
          <p:nvPr/>
        </p:nvSpPr>
        <p:spPr bwMode="auto">
          <a:xfrm>
            <a:off x="4286321" y="6415931"/>
            <a:ext cx="477385" cy="43891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venir Next Condensed Regular"/>
              <a:ea typeface="ＭＳ Ｐゴシック" charset="-128"/>
              <a:cs typeface="ＭＳ Ｐゴシック" charset="-128"/>
            </a:endParaRPr>
          </a:p>
        </p:txBody>
      </p:sp>
      <p:sp>
        <p:nvSpPr>
          <p:cNvPr id="58" name="Rectangle 57"/>
          <p:cNvSpPr/>
          <p:nvPr/>
        </p:nvSpPr>
        <p:spPr bwMode="auto">
          <a:xfrm>
            <a:off x="652366" y="1384300"/>
            <a:ext cx="3424334" cy="3903267"/>
          </a:xfrm>
          <a:prstGeom prst="rect">
            <a:avLst/>
          </a:prstGeom>
          <a:solidFill>
            <a:schemeClr val="tx1">
              <a:alpha val="22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venir Next Condensed Regular"/>
              <a:ea typeface="ＭＳ Ｐゴシック" charset="-128"/>
              <a:cs typeface="ＭＳ Ｐゴシック" charset="-128"/>
            </a:endParaRPr>
          </a:p>
        </p:txBody>
      </p:sp>
      <p:sp>
        <p:nvSpPr>
          <p:cNvPr id="19" name="Rectangle 18"/>
          <p:cNvSpPr/>
          <p:nvPr/>
        </p:nvSpPr>
        <p:spPr>
          <a:xfrm>
            <a:off x="1094955" y="3116144"/>
            <a:ext cx="800219" cy="58477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Next Condensed Demi Bold"/>
                <a:ea typeface="Calibri"/>
                <a:cs typeface="Avenir Next Condensed Demi Bold"/>
              </a:rPr>
              <a:t>232</a:t>
            </a:r>
            <a:endParaRPr kumimoji="0" lang="en-US" sz="3600" b="0" i="0" u="none" strike="noStrike" kern="1200" cap="none" spc="0" normalizeH="0" baseline="0" noProof="0" dirty="0">
              <a:ln>
                <a:noFill/>
              </a:ln>
              <a:solidFill>
                <a:prstClr val="white"/>
              </a:solidFill>
              <a:effectLst/>
              <a:uLnTx/>
              <a:uFillTx/>
              <a:latin typeface="Avenir Next Condensed Demi Bold"/>
              <a:ea typeface="+mn-ea"/>
              <a:cs typeface="Avenir Next Condensed Demi Bold"/>
            </a:endParaRPr>
          </a:p>
        </p:txBody>
      </p:sp>
      <p:sp>
        <p:nvSpPr>
          <p:cNvPr id="20" name="Rectangle 19"/>
          <p:cNvSpPr/>
          <p:nvPr/>
        </p:nvSpPr>
        <p:spPr>
          <a:xfrm>
            <a:off x="725102" y="3589958"/>
            <a:ext cx="1539924"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Condensed Demi Bold"/>
                <a:ea typeface="Calibri"/>
                <a:cs typeface="Avenir Next Condensed Demi Bold"/>
              </a:rPr>
              <a:t>JOINT FACULTY </a:t>
            </a:r>
            <a:endParaRPr kumimoji="0" lang="en-US" sz="1800" b="0" i="0" u="none" strike="noStrike" kern="1200" cap="none" spc="0" normalizeH="0" baseline="0" noProof="0" dirty="0">
              <a:ln>
                <a:noFill/>
              </a:ln>
              <a:solidFill>
                <a:prstClr val="black"/>
              </a:solidFill>
              <a:effectLst/>
              <a:uLnTx/>
              <a:uFillTx/>
              <a:latin typeface="Avenir Next Condensed Demi Bold"/>
              <a:ea typeface="+mn-ea"/>
              <a:cs typeface="Avenir Next Condensed Demi Bold"/>
            </a:endParaRPr>
          </a:p>
        </p:txBody>
      </p:sp>
      <p:sp>
        <p:nvSpPr>
          <p:cNvPr id="22" name="Rectangle 21"/>
          <p:cNvSpPr/>
          <p:nvPr/>
        </p:nvSpPr>
        <p:spPr>
          <a:xfrm>
            <a:off x="2873995" y="3143335"/>
            <a:ext cx="800219" cy="58477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Next Condensed Demi Bold"/>
                <a:ea typeface="Calibri"/>
                <a:cs typeface="Avenir Next Condensed Demi Bold"/>
              </a:rPr>
              <a:t>486</a:t>
            </a:r>
            <a:endParaRPr kumimoji="0" lang="en-US" sz="3600" b="0" i="0" u="none" strike="noStrike" kern="1200" cap="none" spc="0" normalizeH="0" baseline="0" noProof="0" dirty="0">
              <a:ln>
                <a:noFill/>
              </a:ln>
              <a:solidFill>
                <a:prstClr val="white"/>
              </a:solidFill>
              <a:effectLst/>
              <a:uLnTx/>
              <a:uFillTx/>
              <a:latin typeface="Avenir Next Condensed Demi Bold"/>
              <a:ea typeface="+mn-ea"/>
              <a:cs typeface="Avenir Next Condensed Demi Bold"/>
            </a:endParaRPr>
          </a:p>
        </p:txBody>
      </p:sp>
      <p:sp>
        <p:nvSpPr>
          <p:cNvPr id="23" name="Rectangle 22"/>
          <p:cNvSpPr/>
          <p:nvPr/>
        </p:nvSpPr>
        <p:spPr>
          <a:xfrm>
            <a:off x="2674586" y="3600904"/>
            <a:ext cx="1199036"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Condensed Demi Bold"/>
                <a:ea typeface="Calibri"/>
                <a:cs typeface="Avenir Next Condensed Demi Bold"/>
              </a:rPr>
              <a:t>POST DOCS</a:t>
            </a:r>
            <a:endParaRPr kumimoji="0" lang="en-US" sz="1800" b="0" i="0" u="none" strike="noStrike" kern="1200" cap="none" spc="0" normalizeH="0" baseline="0" noProof="0" dirty="0">
              <a:ln>
                <a:noFill/>
              </a:ln>
              <a:solidFill>
                <a:prstClr val="black"/>
              </a:solidFill>
              <a:effectLst/>
              <a:uLnTx/>
              <a:uFillTx/>
              <a:latin typeface="Avenir Next Condensed Demi Bold"/>
              <a:ea typeface="+mn-ea"/>
              <a:cs typeface="Avenir Next Condensed Demi Bold"/>
            </a:endParaRPr>
          </a:p>
        </p:txBody>
      </p:sp>
      <p:sp>
        <p:nvSpPr>
          <p:cNvPr id="24" name="Rectangle 23"/>
          <p:cNvSpPr/>
          <p:nvPr/>
        </p:nvSpPr>
        <p:spPr>
          <a:xfrm>
            <a:off x="534738" y="4589389"/>
            <a:ext cx="1920652"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Condensed Demi Bold"/>
                <a:ea typeface="Calibri"/>
                <a:cs typeface="Avenir Next Condensed Demi Bold"/>
              </a:rPr>
              <a:t>GRAD STUDENTS</a:t>
            </a:r>
            <a:endParaRPr kumimoji="0" lang="en-US" sz="1800" b="0" i="0" u="none" strike="noStrike" kern="1200" cap="none" spc="0" normalizeH="0" baseline="0" noProof="0" dirty="0">
              <a:ln>
                <a:noFill/>
              </a:ln>
              <a:solidFill>
                <a:prstClr val="black"/>
              </a:solidFill>
              <a:effectLst/>
              <a:uLnTx/>
              <a:uFillTx/>
              <a:latin typeface="Avenir Next Condensed Demi Bold"/>
              <a:ea typeface="+mn-ea"/>
              <a:cs typeface="Avenir Next Condensed Demi Bold"/>
            </a:endParaRPr>
          </a:p>
        </p:txBody>
      </p:sp>
      <p:sp>
        <p:nvSpPr>
          <p:cNvPr id="25" name="Rectangle 24"/>
          <p:cNvSpPr/>
          <p:nvPr/>
        </p:nvSpPr>
        <p:spPr>
          <a:xfrm>
            <a:off x="1094955" y="4142373"/>
            <a:ext cx="800219" cy="58477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Next Condensed Demi Bold"/>
                <a:ea typeface="Calibri"/>
                <a:cs typeface="Avenir Next Condensed Demi Bold"/>
              </a:rPr>
              <a:t>263</a:t>
            </a:r>
            <a:endParaRPr kumimoji="0" lang="en-US" sz="3600" b="0" i="0" u="none" strike="noStrike" kern="1200" cap="none" spc="0" normalizeH="0" baseline="0" noProof="0" dirty="0">
              <a:ln>
                <a:noFill/>
              </a:ln>
              <a:solidFill>
                <a:prstClr val="white"/>
              </a:solidFill>
              <a:effectLst/>
              <a:uLnTx/>
              <a:uFillTx/>
              <a:latin typeface="Avenir Next Condensed Demi Bold"/>
              <a:ea typeface="+mn-ea"/>
              <a:cs typeface="Avenir Next Condensed Demi Bold"/>
            </a:endParaRPr>
          </a:p>
        </p:txBody>
      </p:sp>
      <p:sp>
        <p:nvSpPr>
          <p:cNvPr id="26" name="Rectangle 25"/>
          <p:cNvSpPr/>
          <p:nvPr/>
        </p:nvSpPr>
        <p:spPr>
          <a:xfrm>
            <a:off x="2357561" y="4665147"/>
            <a:ext cx="1833086"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Condensed Demi Bold"/>
                <a:ea typeface="Calibri"/>
                <a:cs typeface="Avenir Next Condensed Demi Bold"/>
              </a:rPr>
              <a:t>UNDERGRADS</a:t>
            </a:r>
            <a:endParaRPr kumimoji="0" lang="en-US" sz="1800" b="0" i="0" u="none" strike="noStrike" kern="1200" cap="none" spc="0" normalizeH="0" baseline="0" noProof="0" dirty="0">
              <a:ln>
                <a:noFill/>
              </a:ln>
              <a:solidFill>
                <a:prstClr val="black"/>
              </a:solidFill>
              <a:effectLst/>
              <a:uLnTx/>
              <a:uFillTx/>
              <a:latin typeface="Avenir Next Condensed Demi Bold"/>
              <a:ea typeface="+mn-ea"/>
              <a:cs typeface="Avenir Next Condensed Demi Bold"/>
            </a:endParaRPr>
          </a:p>
        </p:txBody>
      </p:sp>
      <p:sp>
        <p:nvSpPr>
          <p:cNvPr id="27" name="Rectangle 26"/>
          <p:cNvSpPr/>
          <p:nvPr/>
        </p:nvSpPr>
        <p:spPr>
          <a:xfrm>
            <a:off x="2873995" y="4246467"/>
            <a:ext cx="800219" cy="58477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Next Condensed Demi Bold"/>
                <a:ea typeface="Calibri"/>
                <a:cs typeface="Avenir Next Condensed Demi Bold"/>
              </a:rPr>
              <a:t>148</a:t>
            </a:r>
            <a:endParaRPr kumimoji="0" lang="en-US" sz="3600" b="0" i="0" u="none" strike="noStrike" kern="1200" cap="none" spc="0" normalizeH="0" baseline="0" noProof="0" dirty="0">
              <a:ln>
                <a:noFill/>
              </a:ln>
              <a:solidFill>
                <a:prstClr val="white"/>
              </a:solidFill>
              <a:effectLst/>
              <a:uLnTx/>
              <a:uFillTx/>
              <a:latin typeface="Avenir Next Condensed Demi Bold"/>
              <a:ea typeface="+mn-ea"/>
              <a:cs typeface="Avenir Next Condensed Demi Bold"/>
            </a:endParaRPr>
          </a:p>
        </p:txBody>
      </p:sp>
      <p:grpSp>
        <p:nvGrpSpPr>
          <p:cNvPr id="4" name="Group 3"/>
          <p:cNvGrpSpPr/>
          <p:nvPr/>
        </p:nvGrpSpPr>
        <p:grpSpPr>
          <a:xfrm>
            <a:off x="913311" y="1741534"/>
            <a:ext cx="3277336" cy="1374610"/>
            <a:chOff x="913311" y="2363609"/>
            <a:chExt cx="3277336" cy="1374610"/>
          </a:xfrm>
        </p:grpSpPr>
        <p:sp>
          <p:nvSpPr>
            <p:cNvPr id="8" name="TextBox 7"/>
            <p:cNvSpPr txBox="1"/>
            <p:nvPr/>
          </p:nvSpPr>
          <p:spPr>
            <a:xfrm>
              <a:off x="1778307" y="2363609"/>
              <a:ext cx="209239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Condensed Demi Bold"/>
                  <a:ea typeface="+mn-ea"/>
                  <a:cs typeface="Avenir Next Condensed Demi Bold"/>
                </a:rPr>
                <a:t>Most productive integration with a</a:t>
              </a:r>
            </a:p>
          </p:txBody>
        </p:sp>
        <p:grpSp>
          <p:nvGrpSpPr>
            <p:cNvPr id="56" name="Group 55"/>
            <p:cNvGrpSpPr/>
            <p:nvPr/>
          </p:nvGrpSpPr>
          <p:grpSpPr>
            <a:xfrm>
              <a:off x="913311" y="2382488"/>
              <a:ext cx="1330829" cy="1355731"/>
              <a:chOff x="417513" y="1369978"/>
              <a:chExt cx="1330829" cy="1355731"/>
            </a:xfrm>
          </p:grpSpPr>
          <p:pic>
            <p:nvPicPr>
              <p:cNvPr id="17" name="Picture 16" descr="uc-logo-51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513" y="1369978"/>
                <a:ext cx="843775" cy="843775"/>
              </a:xfrm>
              <a:prstGeom prst="rect">
                <a:avLst/>
              </a:prstGeom>
              <a:effectLst>
                <a:outerShdw blurRad="50800" dist="38100" dir="2700000" algn="tl" rotWithShape="0">
                  <a:prstClr val="black">
                    <a:alpha val="40000"/>
                  </a:prstClr>
                </a:outerShdw>
              </a:effectLst>
            </p:spPr>
          </p:pic>
          <p:pic>
            <p:nvPicPr>
              <p:cNvPr id="18" name="Picture 17" descr="Berkeley_Lab_Logo_Larg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2274" y="2036126"/>
                <a:ext cx="896068" cy="689583"/>
              </a:xfrm>
              <a:prstGeom prst="rect">
                <a:avLst/>
              </a:prstGeom>
              <a:effectLst>
                <a:outerShdw blurRad="50800" dist="38100" dir="2700000" algn="tl" rotWithShape="0">
                  <a:prstClr val="black">
                    <a:alpha val="40000"/>
                  </a:prstClr>
                </a:outerShdw>
              </a:effectLst>
            </p:spPr>
          </p:pic>
        </p:grpSp>
        <p:sp>
          <p:nvSpPr>
            <p:cNvPr id="57" name="Rectangle 56"/>
            <p:cNvSpPr/>
            <p:nvPr/>
          </p:nvSpPr>
          <p:spPr>
            <a:xfrm>
              <a:off x="2244139" y="2947036"/>
              <a:ext cx="1946508"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Condensed Demi Bold"/>
                  <a:ea typeface="+mn-ea"/>
                  <a:cs typeface="Avenir Next Condensed Demi Bold"/>
                </a:rPr>
                <a:t>major research university</a:t>
              </a:r>
            </a:p>
          </p:txBody>
        </p:sp>
      </p:grpSp>
      <p:sp>
        <p:nvSpPr>
          <p:cNvPr id="39" name="Rectangle 38"/>
          <p:cNvSpPr/>
          <p:nvPr/>
        </p:nvSpPr>
        <p:spPr bwMode="auto">
          <a:xfrm>
            <a:off x="5013489" y="1384300"/>
            <a:ext cx="3424334" cy="3903268"/>
          </a:xfrm>
          <a:prstGeom prst="rect">
            <a:avLst/>
          </a:prstGeom>
          <a:solidFill>
            <a:schemeClr val="tx1">
              <a:alpha val="22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venir Next Condensed Regular"/>
              <a:ea typeface="ＭＳ Ｐゴシック" charset="-128"/>
              <a:cs typeface="ＭＳ Ｐゴシック" charset="-128"/>
            </a:endParaRPr>
          </a:p>
        </p:txBody>
      </p:sp>
      <p:sp>
        <p:nvSpPr>
          <p:cNvPr id="16" name="Rectangle 15"/>
          <p:cNvSpPr/>
          <p:nvPr/>
        </p:nvSpPr>
        <p:spPr>
          <a:xfrm>
            <a:off x="5209444" y="1736740"/>
            <a:ext cx="3032424"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venir Next Condensed Demi Bold"/>
                <a:ea typeface="+mn-ea"/>
                <a:cs typeface="Avenir Next Condensed Demi Bold"/>
              </a:rPr>
              <a:t>Each year, Berkeley Lab serves ~11,500 members of the U.S. and international scientific community</a:t>
            </a:r>
          </a:p>
        </p:txBody>
      </p:sp>
      <p:sp>
        <p:nvSpPr>
          <p:cNvPr id="6" name="Title 5"/>
          <p:cNvSpPr>
            <a:spLocks noGrp="1"/>
          </p:cNvSpPr>
          <p:nvPr>
            <p:ph type="title"/>
          </p:nvPr>
        </p:nvSpPr>
        <p:spPr/>
        <p:txBody>
          <a:bodyPr/>
          <a:lstStyle/>
          <a:p>
            <a:r>
              <a:rPr lang="en-US" dirty="0"/>
              <a:t>Berkeley Lab: Open, Integrated, Sharing</a:t>
            </a:r>
          </a:p>
        </p:txBody>
      </p:sp>
      <p:grpSp>
        <p:nvGrpSpPr>
          <p:cNvPr id="12" name="Group 11"/>
          <p:cNvGrpSpPr/>
          <p:nvPr/>
        </p:nvGrpSpPr>
        <p:grpSpPr>
          <a:xfrm>
            <a:off x="5265092" y="3833027"/>
            <a:ext cx="2921129" cy="480224"/>
            <a:chOff x="5390044" y="3833027"/>
            <a:chExt cx="2921129" cy="480224"/>
          </a:xfrm>
        </p:grpSpPr>
        <p:pic>
          <p:nvPicPr>
            <p:cNvPr id="48" name="Picture 47" descr="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5713" y="3833027"/>
              <a:ext cx="1375460" cy="480224"/>
            </a:xfrm>
            <a:prstGeom prst="rect">
              <a:avLst/>
            </a:prstGeom>
          </p:spPr>
        </p:pic>
        <p:pic>
          <p:nvPicPr>
            <p:cNvPr id="35" name="Picture 3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90044" y="3844521"/>
              <a:ext cx="1545669" cy="455949"/>
            </a:xfrm>
            <a:prstGeom prst="rect">
              <a:avLst/>
            </a:prstGeom>
            <a:solidFill>
              <a:schemeClr val="bg1"/>
            </a:solidFill>
          </p:spPr>
        </p:pic>
      </p:grpSp>
      <p:grpSp>
        <p:nvGrpSpPr>
          <p:cNvPr id="11" name="Group 10"/>
          <p:cNvGrpSpPr/>
          <p:nvPr/>
        </p:nvGrpSpPr>
        <p:grpSpPr>
          <a:xfrm>
            <a:off x="5446840" y="3221470"/>
            <a:ext cx="2557633" cy="533400"/>
            <a:chOff x="5366192" y="3221470"/>
            <a:chExt cx="2557633" cy="533400"/>
          </a:xfrm>
        </p:grpSpPr>
        <p:sp>
          <p:nvSpPr>
            <p:cNvPr id="49" name="Rectangle 48"/>
            <p:cNvSpPr/>
            <p:nvPr/>
          </p:nvSpPr>
          <p:spPr bwMode="auto">
            <a:xfrm>
              <a:off x="5366192" y="3221470"/>
              <a:ext cx="1709219" cy="512726"/>
            </a:xfrm>
            <a:prstGeom prst="rect">
              <a:avLst/>
            </a:prstGeom>
            <a:blipFill rotWithShape="1">
              <a:blip r:embed="rId7" cstate="email">
                <a:extLst>
                  <a:ext uri="{28A0092B-C50C-407E-A947-70E740481C1C}">
                    <a14:useLocalDpi xmlns:a14="http://schemas.microsoft.com/office/drawing/2010/main"/>
                  </a:ext>
                </a:extLst>
              </a:blip>
              <a:stretch>
                <a:fillRect/>
              </a:stretch>
            </a:blip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venir Next Condensed Regular"/>
                <a:ea typeface="ＭＳ Ｐゴシック" charset="-128"/>
                <a:cs typeface="ＭＳ Ｐゴシック" charset="-128"/>
              </a:endParaRPr>
            </a:p>
          </p:txBody>
        </p:sp>
        <p:pic>
          <p:nvPicPr>
            <p:cNvPr id="36" name="Picture 3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03249" y="3221470"/>
              <a:ext cx="820576" cy="533400"/>
            </a:xfrm>
            <a:prstGeom prst="rect">
              <a:avLst/>
            </a:prstGeom>
          </p:spPr>
        </p:pic>
      </p:grpSp>
      <p:pic>
        <p:nvPicPr>
          <p:cNvPr id="7" name="Picture 6" descr="JGI_logo_stacked_DOEtag_UF_.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68967" y="4419551"/>
            <a:ext cx="2713378" cy="491191"/>
          </a:xfrm>
          <a:prstGeom prst="rect">
            <a:avLst/>
          </a:prstGeom>
        </p:spPr>
      </p:pic>
      <p:sp>
        <p:nvSpPr>
          <p:cNvPr id="3" name="TextBox 2"/>
          <p:cNvSpPr txBox="1"/>
          <p:nvPr/>
        </p:nvSpPr>
        <p:spPr>
          <a:xfrm>
            <a:off x="652366" y="4927052"/>
            <a:ext cx="342433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Condensed Demi Bold"/>
                <a:ea typeface="+mn-ea"/>
                <a:cs typeface="Avenir Next Condensed Demi Bold"/>
              </a:rPr>
              <a:t>FY2016</a:t>
            </a:r>
          </a:p>
        </p:txBody>
      </p:sp>
    </p:spTree>
    <p:extLst>
      <p:ext uri="{BB962C8B-B14F-4D97-AF65-F5344CB8AC3E}">
        <p14:creationId xmlns:p14="http://schemas.microsoft.com/office/powerpoint/2010/main" val="391748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Geographic Distribution of ALS Users in the U.S.</a:t>
            </a:r>
          </a:p>
        </p:txBody>
      </p:sp>
      <p:pic>
        <p:nvPicPr>
          <p:cNvPr id="5" name="Picture 4">
            <a:extLst>
              <a:ext uri="{FF2B5EF4-FFF2-40B4-BE49-F238E27FC236}">
                <a16:creationId xmlns:a16="http://schemas.microsoft.com/office/drawing/2014/main" id="{33E6B727-26F2-8E4E-A9EC-6E02868E76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11112"/>
            <a:ext cx="8808721" cy="4214244"/>
          </a:xfrm>
          <a:prstGeom prst="rect">
            <a:avLst/>
          </a:prstGeom>
        </p:spPr>
      </p:pic>
      <p:sp>
        <p:nvSpPr>
          <p:cNvPr id="12" name="Content Placeholder 4">
            <a:extLst>
              <a:ext uri="{FF2B5EF4-FFF2-40B4-BE49-F238E27FC236}">
                <a16:creationId xmlns:a16="http://schemas.microsoft.com/office/drawing/2014/main" id="{E9BBE1C1-9417-9C4F-B2A9-4C9ABDBB1739}"/>
              </a:ext>
            </a:extLst>
          </p:cNvPr>
          <p:cNvSpPr txBox="1">
            <a:spLocks/>
          </p:cNvSpPr>
          <p:nvPr/>
        </p:nvSpPr>
        <p:spPr>
          <a:xfrm>
            <a:off x="1981200" y="5307887"/>
            <a:ext cx="5181600" cy="1500104"/>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Distribution of ALS user zip codes, FY15–17</a:t>
            </a:r>
          </a:p>
        </p:txBody>
      </p:sp>
      <p:sp>
        <p:nvSpPr>
          <p:cNvPr id="13" name="Content Placeholder 4">
            <a:extLst>
              <a:ext uri="{FF2B5EF4-FFF2-40B4-BE49-F238E27FC236}">
                <a16:creationId xmlns:a16="http://schemas.microsoft.com/office/drawing/2014/main" id="{E22C095B-8610-2543-9E14-CA377320C49C}"/>
              </a:ext>
            </a:extLst>
          </p:cNvPr>
          <p:cNvSpPr txBox="1">
            <a:spLocks/>
          </p:cNvSpPr>
          <p:nvPr/>
        </p:nvSpPr>
        <p:spPr>
          <a:xfrm>
            <a:off x="198120" y="5787908"/>
            <a:ext cx="5181600" cy="1500104"/>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 International users from ~40 countries</a:t>
            </a:r>
          </a:p>
        </p:txBody>
      </p:sp>
    </p:spTree>
    <p:extLst>
      <p:ext uri="{BB962C8B-B14F-4D97-AF65-F5344CB8AC3E}">
        <p14:creationId xmlns:p14="http://schemas.microsoft.com/office/powerpoint/2010/main" val="788941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96"/>
            <a:ext cx="9144000" cy="855765"/>
          </a:xfrm>
        </p:spPr>
        <p:txBody>
          <a:bodyPr/>
          <a:lstStyle/>
          <a:p>
            <a:r>
              <a:rPr lang="en-US" b="1" dirty="0"/>
              <a:t>ALS Data Management Policy</a:t>
            </a:r>
          </a:p>
        </p:txBody>
      </p:sp>
      <p:pic>
        <p:nvPicPr>
          <p:cNvPr id="3" name="Picture 2">
            <a:extLst>
              <a:ext uri="{FF2B5EF4-FFF2-40B4-BE49-F238E27FC236}">
                <a16:creationId xmlns:a16="http://schemas.microsoft.com/office/drawing/2014/main" id="{CEBD076F-BE14-E34C-A2EB-EA8EAD8465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415" y="1997710"/>
            <a:ext cx="7935170" cy="2208530"/>
          </a:xfrm>
          <a:prstGeom prst="rect">
            <a:avLst/>
          </a:prstGeom>
        </p:spPr>
      </p:pic>
      <p:sp>
        <p:nvSpPr>
          <p:cNvPr id="5" name="Content Placeholder 4">
            <a:extLst>
              <a:ext uri="{FF2B5EF4-FFF2-40B4-BE49-F238E27FC236}">
                <a16:creationId xmlns:a16="http://schemas.microsoft.com/office/drawing/2014/main" id="{06DD2AB6-D216-3544-924F-D4F047E49436}"/>
              </a:ext>
            </a:extLst>
          </p:cNvPr>
          <p:cNvSpPr txBox="1">
            <a:spLocks/>
          </p:cNvSpPr>
          <p:nvPr/>
        </p:nvSpPr>
        <p:spPr>
          <a:xfrm>
            <a:off x="327406" y="1258589"/>
            <a:ext cx="8489188" cy="2173139"/>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From the ALS website:</a:t>
            </a:r>
          </a:p>
        </p:txBody>
      </p:sp>
    </p:spTree>
    <p:extLst>
      <p:ext uri="{BB962C8B-B14F-4D97-AF65-F5344CB8AC3E}">
        <p14:creationId xmlns:p14="http://schemas.microsoft.com/office/powerpoint/2010/main" val="1156557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96"/>
            <a:ext cx="9144000" cy="855765"/>
          </a:xfrm>
        </p:spPr>
        <p:txBody>
          <a:bodyPr/>
          <a:lstStyle/>
          <a:p>
            <a:r>
              <a:rPr lang="en-US" b="1" dirty="0"/>
              <a:t>Collaborations that Bring New Capabilities</a:t>
            </a:r>
          </a:p>
        </p:txBody>
      </p:sp>
      <p:pic>
        <p:nvPicPr>
          <p:cNvPr id="8" name="Picture 7">
            <a:extLst>
              <a:ext uri="{FF2B5EF4-FFF2-40B4-BE49-F238E27FC236}">
                <a16:creationId xmlns:a16="http://schemas.microsoft.com/office/drawing/2014/main" id="{542FD1FE-B32D-194C-86A8-285A45CCC835}"/>
              </a:ext>
            </a:extLst>
          </p:cNvPr>
          <p:cNvPicPr>
            <a:picLocks noChangeAspect="1"/>
          </p:cNvPicPr>
          <p:nvPr/>
        </p:nvPicPr>
        <p:blipFill>
          <a:blip r:embed="rId3"/>
          <a:stretch>
            <a:fillRect/>
          </a:stretch>
        </p:blipFill>
        <p:spPr>
          <a:xfrm>
            <a:off x="742823" y="3175486"/>
            <a:ext cx="7658354" cy="2938307"/>
          </a:xfrm>
          <a:prstGeom prst="rect">
            <a:avLst/>
          </a:prstGeom>
        </p:spPr>
      </p:pic>
      <p:sp>
        <p:nvSpPr>
          <p:cNvPr id="9" name="Content Placeholder 4">
            <a:extLst>
              <a:ext uri="{FF2B5EF4-FFF2-40B4-BE49-F238E27FC236}">
                <a16:creationId xmlns:a16="http://schemas.microsoft.com/office/drawing/2014/main" id="{EE327E2F-0263-8A4F-BD73-D029B6DDE984}"/>
              </a:ext>
            </a:extLst>
          </p:cNvPr>
          <p:cNvSpPr txBox="1">
            <a:spLocks/>
          </p:cNvSpPr>
          <p:nvPr/>
        </p:nvSpPr>
        <p:spPr>
          <a:xfrm>
            <a:off x="327406" y="831869"/>
            <a:ext cx="8489188" cy="2173139"/>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The Howard Hughes Medical Institute funded the construction of two protein crystallography beamlines at the ALS, which were commissioned in 2003. </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D2D2A"/>
              </a:solidFill>
              <a:effectLst/>
              <a:uLnTx/>
              <a:uFillTx/>
              <a:latin typeface="Avenir Next" charset="0"/>
              <a:ea typeface="Avenir Next" charset="0"/>
              <a:cs typeface="Avenir Next" charset="0"/>
            </a:endParaRP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HHMI researchers get 75% of available beam time. The remaining 25% is open to general users.</a:t>
            </a:r>
          </a:p>
        </p:txBody>
      </p:sp>
    </p:spTree>
    <p:extLst>
      <p:ext uri="{BB962C8B-B14F-4D97-AF65-F5344CB8AC3E}">
        <p14:creationId xmlns:p14="http://schemas.microsoft.com/office/powerpoint/2010/main" val="842987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 name="Shape 389"/>
          <p:cNvSpPr>
            <a:spLocks noGrp="1"/>
          </p:cNvSpPr>
          <p:nvPr>
            <p:ph type="title"/>
          </p:nvPr>
        </p:nvSpPr>
        <p:spPr>
          <a:xfrm>
            <a:off x="272561" y="87925"/>
            <a:ext cx="8581292" cy="855765"/>
          </a:xfrm>
          <a:prstGeom prst="rect">
            <a:avLst/>
          </a:prstGeom>
        </p:spPr>
        <p:txBody>
          <a:bodyPr/>
          <a:lstStyle>
            <a:lvl1pPr>
              <a:defRPr sz="4700"/>
            </a:lvl1pPr>
          </a:lstStyle>
          <a:p>
            <a:r>
              <a:rPr lang="en-US" sz="3200" dirty="0"/>
              <a:t>P</a:t>
            </a:r>
            <a:r>
              <a:rPr sz="3200" dirty="0"/>
              <a:t>rocess for peer-review of user proposals</a:t>
            </a:r>
          </a:p>
        </p:txBody>
      </p:sp>
      <p:sp>
        <p:nvSpPr>
          <p:cNvPr id="390" name="Shape 390"/>
          <p:cNvSpPr>
            <a:spLocks noGrp="1"/>
          </p:cNvSpPr>
          <p:nvPr>
            <p:ph type="body" sz="half" idx="4294967295"/>
          </p:nvPr>
        </p:nvSpPr>
        <p:spPr>
          <a:xfrm>
            <a:off x="105507" y="1093477"/>
            <a:ext cx="5611813" cy="4152900"/>
          </a:xfrm>
          <a:prstGeom prst="rect">
            <a:avLst/>
          </a:prstGeom>
        </p:spPr>
        <p:txBody>
          <a:bodyPr/>
          <a:lstStyle/>
          <a:p>
            <a:pPr>
              <a:lnSpc>
                <a:spcPct val="100000"/>
              </a:lnSpc>
              <a:spcBef>
                <a:spcPts val="0"/>
              </a:spcBef>
              <a:spcAft>
                <a:spcPts val="400"/>
              </a:spcAft>
              <a:defRPr sz="2500" b="1"/>
            </a:pPr>
            <a:r>
              <a:rPr sz="1600" dirty="0">
                <a:latin typeface="Avenir Next Medium" panose="020B0503020202020204" pitchFamily="34" charset="0"/>
              </a:rPr>
              <a:t>Onsite review meetings</a:t>
            </a:r>
          </a:p>
          <a:p>
            <a:pPr marL="169188" indent="-169188" defTabSz="410751">
              <a:lnSpc>
                <a:spcPct val="100000"/>
              </a:lnSpc>
              <a:spcBef>
                <a:spcPts val="0"/>
              </a:spcBef>
              <a:spcAft>
                <a:spcPts val="400"/>
              </a:spcAft>
              <a:buFontTx/>
              <a:buChar char="•"/>
              <a:defRPr sz="2500"/>
            </a:pPr>
            <a:r>
              <a:rPr sz="1600" dirty="0">
                <a:latin typeface="Avenir Next Medium" panose="020B0503020202020204" pitchFamily="34" charset="0"/>
              </a:rPr>
              <a:t>Normalized scoring </a:t>
            </a:r>
          </a:p>
          <a:p>
            <a:pPr marL="169188" indent="-169188" defTabSz="410751">
              <a:lnSpc>
                <a:spcPct val="100000"/>
              </a:lnSpc>
              <a:spcBef>
                <a:spcPts val="0"/>
              </a:spcBef>
              <a:spcAft>
                <a:spcPts val="400"/>
              </a:spcAft>
              <a:buFontTx/>
              <a:buChar char="•"/>
              <a:defRPr sz="2500"/>
            </a:pPr>
            <a:r>
              <a:rPr sz="1600" dirty="0">
                <a:latin typeface="Avenir Next Medium" panose="020B0503020202020204" pitchFamily="34" charset="0"/>
              </a:rPr>
              <a:t>More constructive feedback for users</a:t>
            </a:r>
          </a:p>
          <a:p>
            <a:pPr marL="169188" indent="-169188" defTabSz="410751">
              <a:lnSpc>
                <a:spcPct val="100000"/>
              </a:lnSpc>
              <a:spcBef>
                <a:spcPts val="0"/>
              </a:spcBef>
              <a:spcAft>
                <a:spcPts val="400"/>
              </a:spcAft>
              <a:buFontTx/>
              <a:buChar char="•"/>
              <a:defRPr sz="2500"/>
            </a:pPr>
            <a:r>
              <a:rPr sz="1600" dirty="0">
                <a:latin typeface="Avenir Next Medium" panose="020B0503020202020204" pitchFamily="34" charset="0"/>
              </a:rPr>
              <a:t>40% faster</a:t>
            </a:r>
          </a:p>
          <a:p>
            <a:pPr marL="169188" indent="-169188" defTabSz="410751">
              <a:lnSpc>
                <a:spcPct val="100000"/>
              </a:lnSpc>
              <a:spcBef>
                <a:spcPts val="0"/>
              </a:spcBef>
              <a:spcAft>
                <a:spcPts val="400"/>
              </a:spcAft>
              <a:buFontTx/>
              <a:buChar char="•"/>
              <a:defRPr sz="2500"/>
            </a:pPr>
            <a:r>
              <a:rPr sz="1600" dirty="0">
                <a:latin typeface="Avenir Next Medium" panose="020B0503020202020204" pitchFamily="34" charset="0"/>
              </a:rPr>
              <a:t>Lower burden on staff</a:t>
            </a:r>
          </a:p>
          <a:p>
            <a:pPr marL="169188" indent="-169188" defTabSz="410751">
              <a:lnSpc>
                <a:spcPct val="100000"/>
              </a:lnSpc>
              <a:spcBef>
                <a:spcPts val="0"/>
              </a:spcBef>
              <a:spcAft>
                <a:spcPts val="400"/>
              </a:spcAft>
              <a:buFontTx/>
              <a:buChar char="•"/>
              <a:defRPr sz="2500"/>
            </a:pPr>
            <a:r>
              <a:rPr sz="1600" dirty="0">
                <a:latin typeface="Avenir Next Medium" panose="020B0503020202020204" pitchFamily="34" charset="0"/>
              </a:rPr>
              <a:t>Community building &amp; outreach</a:t>
            </a:r>
          </a:p>
        </p:txBody>
      </p:sp>
      <p:pic>
        <p:nvPicPr>
          <p:cNvPr id="392" name="IMG_20140509_15193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278409" y="3281970"/>
            <a:ext cx="4447429" cy="2678950"/>
          </a:xfrm>
          <a:prstGeom prst="rect">
            <a:avLst/>
          </a:prstGeom>
          <a:ln w="12700">
            <a:miter lim="400000"/>
          </a:ln>
        </p:spPr>
      </p:pic>
      <p:pic>
        <p:nvPicPr>
          <p:cNvPr id="393" name="past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048" y="3281971"/>
            <a:ext cx="3571862" cy="2678896"/>
          </a:xfrm>
          <a:prstGeom prst="rect">
            <a:avLst/>
          </a:prstGeom>
          <a:ln w="12700">
            <a:miter lim="400000"/>
          </a:ln>
        </p:spPr>
      </p:pic>
      <p:sp>
        <p:nvSpPr>
          <p:cNvPr id="394" name="Shape 394"/>
          <p:cNvSpPr/>
          <p:nvPr/>
        </p:nvSpPr>
        <p:spPr>
          <a:xfrm>
            <a:off x="418048" y="5982937"/>
            <a:ext cx="3149901" cy="245260"/>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defTabSz="584200">
              <a:defRPr sz="1600">
                <a:solidFill>
                  <a:srgbClr val="000733"/>
                </a:solidFill>
              </a:defRPr>
            </a:lvl1pPr>
          </a:lstStyle>
          <a:p>
            <a:r>
              <a:rPr sz="1125"/>
              <a:t>Bio Facility Proposal Review Board, spring 2014</a:t>
            </a:r>
          </a:p>
        </p:txBody>
      </p:sp>
      <p:sp>
        <p:nvSpPr>
          <p:cNvPr id="395" name="Shape 395"/>
          <p:cNvSpPr/>
          <p:nvPr/>
        </p:nvSpPr>
        <p:spPr>
          <a:xfrm>
            <a:off x="4278409" y="5982937"/>
            <a:ext cx="3454472" cy="245260"/>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defTabSz="584200">
              <a:defRPr sz="1600">
                <a:solidFill>
                  <a:srgbClr val="000733"/>
                </a:solidFill>
              </a:defRPr>
            </a:lvl1pPr>
          </a:lstStyle>
          <a:p>
            <a:r>
              <a:rPr sz="1125"/>
              <a:t>Imaging Facility Proposal Review Board, spring 2014</a:t>
            </a:r>
          </a:p>
        </p:txBody>
      </p:sp>
      <p:sp>
        <p:nvSpPr>
          <p:cNvPr id="396" name="Shape 396"/>
          <p:cNvSpPr/>
          <p:nvPr/>
        </p:nvSpPr>
        <p:spPr>
          <a:xfrm>
            <a:off x="6217084" y="1093477"/>
            <a:ext cx="2064156" cy="2041906"/>
          </a:xfrm>
          <a:prstGeom prst="rect">
            <a:avLst/>
          </a:prstGeom>
          <a:ln w="38100">
            <a:solidFill>
              <a:srgbClr val="BB4641"/>
            </a:solidFill>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defTabSz="410751">
              <a:defRPr>
                <a:solidFill>
                  <a:srgbClr val="000733"/>
                </a:solidFill>
              </a:defRPr>
            </a:pPr>
            <a:r>
              <a:rPr sz="1600" dirty="0">
                <a:latin typeface="Avenir Next" panose="020B0503020202020204" pitchFamily="34" charset="0"/>
              </a:rPr>
              <a:t>48% regional</a:t>
            </a:r>
          </a:p>
          <a:p>
            <a:pPr defTabSz="410751">
              <a:defRPr>
                <a:solidFill>
                  <a:srgbClr val="000733"/>
                </a:solidFill>
              </a:defRPr>
            </a:pPr>
            <a:r>
              <a:rPr sz="1600" dirty="0">
                <a:latin typeface="Avenir Next" panose="020B0503020202020204" pitchFamily="34" charset="0"/>
              </a:rPr>
              <a:t>10% other CA</a:t>
            </a:r>
          </a:p>
          <a:p>
            <a:pPr defTabSz="410751">
              <a:defRPr>
                <a:solidFill>
                  <a:srgbClr val="000733"/>
                </a:solidFill>
              </a:defRPr>
            </a:pPr>
            <a:r>
              <a:rPr sz="1600" dirty="0">
                <a:latin typeface="Avenir Next" panose="020B0503020202020204" pitchFamily="34" charset="0"/>
              </a:rPr>
              <a:t>42% from outside CA</a:t>
            </a:r>
          </a:p>
          <a:p>
            <a:pPr defTabSz="410751">
              <a:defRPr>
                <a:solidFill>
                  <a:srgbClr val="000733"/>
                </a:solidFill>
              </a:defRPr>
            </a:pPr>
            <a:r>
              <a:rPr sz="1600" dirty="0">
                <a:latin typeface="Avenir Next" panose="020B0503020202020204" pitchFamily="34" charset="0"/>
              </a:rPr>
              <a:t>—</a:t>
            </a:r>
          </a:p>
          <a:p>
            <a:pPr defTabSz="410751">
              <a:defRPr>
                <a:solidFill>
                  <a:srgbClr val="000733"/>
                </a:solidFill>
              </a:defRPr>
            </a:pPr>
            <a:r>
              <a:rPr sz="1600" dirty="0">
                <a:latin typeface="Avenir Next" panose="020B0503020202020204" pitchFamily="34" charset="0"/>
              </a:rPr>
              <a:t>9% LB</a:t>
            </a:r>
            <a:r>
              <a:rPr lang="en-US" sz="1600" dirty="0">
                <a:latin typeface="Avenir Next" panose="020B0503020202020204" pitchFamily="34" charset="0"/>
              </a:rPr>
              <a:t>N</a:t>
            </a:r>
            <a:r>
              <a:rPr sz="1600" dirty="0">
                <a:latin typeface="Avenir Next" panose="020B0503020202020204" pitchFamily="34" charset="0"/>
              </a:rPr>
              <a:t>L/UCB</a:t>
            </a:r>
          </a:p>
          <a:p>
            <a:pPr defTabSz="410751">
              <a:defRPr>
                <a:solidFill>
                  <a:srgbClr val="000733"/>
                </a:solidFill>
              </a:defRPr>
            </a:pPr>
            <a:r>
              <a:rPr sz="1600" dirty="0">
                <a:latin typeface="Avenir Next" panose="020B0503020202020204" pitchFamily="34" charset="0"/>
              </a:rPr>
              <a:t>10% Other Nat. Lab</a:t>
            </a:r>
          </a:p>
          <a:p>
            <a:pPr defTabSz="410751">
              <a:defRPr>
                <a:solidFill>
                  <a:srgbClr val="000733"/>
                </a:solidFill>
              </a:defRPr>
            </a:pPr>
            <a:r>
              <a:rPr sz="1600" dirty="0">
                <a:latin typeface="Avenir Next" panose="020B0503020202020204" pitchFamily="34" charset="0"/>
              </a:rPr>
              <a:t>64% University</a:t>
            </a:r>
          </a:p>
          <a:p>
            <a:pPr defTabSz="410751">
              <a:defRPr>
                <a:solidFill>
                  <a:srgbClr val="000733"/>
                </a:solidFill>
              </a:defRPr>
            </a:pPr>
            <a:r>
              <a:rPr sz="1600" dirty="0">
                <a:latin typeface="Avenir Next" panose="020B0503020202020204" pitchFamily="34" charset="0"/>
              </a:rPr>
              <a:t>17% Industry</a:t>
            </a:r>
          </a:p>
        </p:txBody>
      </p:sp>
    </p:spTree>
    <p:extLst>
      <p:ext uri="{BB962C8B-B14F-4D97-AF65-F5344CB8AC3E}">
        <p14:creationId xmlns:p14="http://schemas.microsoft.com/office/powerpoint/2010/main" val="318686216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 name="Shape 80"/>
          <p:cNvSpPr>
            <a:spLocks noGrp="1"/>
          </p:cNvSpPr>
          <p:nvPr>
            <p:ph type="title"/>
          </p:nvPr>
        </p:nvSpPr>
        <p:spPr>
          <a:prstGeom prst="rect">
            <a:avLst/>
          </a:prstGeom>
        </p:spPr>
        <p:txBody>
          <a:bodyPr/>
          <a:lstStyle>
            <a:lvl1pPr defTabSz="373887">
              <a:defRPr sz="3839"/>
            </a:lvl1pPr>
          </a:lstStyle>
          <a:p>
            <a:pPr lvl="0">
              <a:defRPr sz="1800">
                <a:solidFill>
                  <a:srgbClr val="000000"/>
                </a:solidFill>
              </a:defRPr>
            </a:pPr>
            <a:r>
              <a:rPr lang="en-US" sz="3200" b="1" dirty="0">
                <a:solidFill>
                  <a:srgbClr val="000033"/>
                </a:solidFill>
                <a:latin typeface="+mn-lt"/>
              </a:rPr>
              <a:t>Local partnerships - </a:t>
            </a:r>
            <a:r>
              <a:rPr lang="en-US" sz="3200" b="1" dirty="0" err="1">
                <a:solidFill>
                  <a:srgbClr val="000033"/>
                </a:solidFill>
                <a:latin typeface="+mn-lt"/>
              </a:rPr>
              <a:t>Haimei</a:t>
            </a:r>
            <a:endParaRPr sz="3200" b="1" dirty="0">
              <a:solidFill>
                <a:srgbClr val="000033"/>
              </a:solidFill>
              <a:latin typeface="+mn-lt"/>
            </a:endParaRPr>
          </a:p>
        </p:txBody>
      </p:sp>
    </p:spTree>
    <p:extLst>
      <p:ext uri="{BB962C8B-B14F-4D97-AF65-F5344CB8AC3E}">
        <p14:creationId xmlns:p14="http://schemas.microsoft.com/office/powerpoint/2010/main" val="2821322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 name="Shape 246"/>
          <p:cNvSpPr>
            <a:spLocks noGrp="1"/>
          </p:cNvSpPr>
          <p:nvPr>
            <p:ph type="title"/>
          </p:nvPr>
        </p:nvSpPr>
        <p:spPr>
          <a:prstGeom prst="rect">
            <a:avLst/>
          </a:prstGeom>
        </p:spPr>
        <p:txBody>
          <a:bodyPr/>
          <a:lstStyle/>
          <a:p>
            <a:r>
              <a:rPr sz="3200" b="1" dirty="0"/>
              <a:t>Majority of proposals are multi-facility</a:t>
            </a:r>
          </a:p>
        </p:txBody>
      </p:sp>
      <p:sp>
        <p:nvSpPr>
          <p:cNvPr id="247" name="Shape 24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a:p>
        </p:txBody>
      </p:sp>
      <p:sp>
        <p:nvSpPr>
          <p:cNvPr id="248" name="Shape 248"/>
          <p:cNvSpPr/>
          <p:nvPr/>
        </p:nvSpPr>
        <p:spPr>
          <a:xfrm>
            <a:off x="178007" y="1028903"/>
            <a:ext cx="5598680"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r>
              <a:rPr dirty="0"/>
              <a:t>Number of facilities requested on accepted proposals, FY13-FY15 (1057 total)</a:t>
            </a:r>
          </a:p>
        </p:txBody>
      </p:sp>
      <p:graphicFrame>
        <p:nvGraphicFramePr>
          <p:cNvPr id="5" name="Chart 4"/>
          <p:cNvGraphicFramePr/>
          <p:nvPr>
            <p:extLst>
              <p:ext uri="{D42A27DB-BD31-4B8C-83A1-F6EECF244321}">
                <p14:modId xmlns:p14="http://schemas.microsoft.com/office/powerpoint/2010/main" val="3153935943"/>
              </p:ext>
            </p:extLst>
          </p:nvPr>
        </p:nvGraphicFramePr>
        <p:xfrm>
          <a:off x="1851093" y="1500341"/>
          <a:ext cx="6096000" cy="4565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355388" y="3232723"/>
            <a:ext cx="926536" cy="615553"/>
          </a:xfrm>
          <a:prstGeom prst="rect">
            <a:avLst/>
          </a:prstGeom>
          <a:noFill/>
        </p:spPr>
        <p:txBody>
          <a:bodyPr wrap="none" lIns="0" tIns="0" rIns="0" bIns="0" rtlCol="0">
            <a:spAutoFit/>
          </a:bodyPr>
          <a:lstStyle/>
          <a:p>
            <a:pPr algn="ctr"/>
            <a:r>
              <a:rPr lang="en-US" sz="2000" dirty="0">
                <a:solidFill>
                  <a:srgbClr val="000033"/>
                </a:solidFill>
                <a:latin typeface="Arial"/>
                <a:cs typeface="Arial"/>
              </a:rPr>
              <a:t>1 facility</a:t>
            </a:r>
          </a:p>
          <a:p>
            <a:pPr algn="ctr"/>
            <a:r>
              <a:rPr lang="en-US" sz="2000" dirty="0">
                <a:solidFill>
                  <a:srgbClr val="000033"/>
                </a:solidFill>
                <a:latin typeface="Arial"/>
                <a:cs typeface="Arial"/>
              </a:rPr>
              <a:t>48%</a:t>
            </a:r>
          </a:p>
        </p:txBody>
      </p:sp>
      <p:sp>
        <p:nvSpPr>
          <p:cNvPr id="15" name="TextBox 14"/>
          <p:cNvSpPr txBox="1"/>
          <p:nvPr/>
        </p:nvSpPr>
        <p:spPr>
          <a:xfrm>
            <a:off x="3628581" y="4207143"/>
            <a:ext cx="1126912" cy="615553"/>
          </a:xfrm>
          <a:prstGeom prst="rect">
            <a:avLst/>
          </a:prstGeom>
          <a:noFill/>
        </p:spPr>
        <p:txBody>
          <a:bodyPr wrap="none" lIns="0" tIns="0" rIns="0" bIns="0" rtlCol="0">
            <a:spAutoFit/>
          </a:bodyPr>
          <a:lstStyle/>
          <a:p>
            <a:pPr algn="ctr"/>
            <a:r>
              <a:rPr lang="en-US" sz="2000" dirty="0">
                <a:solidFill>
                  <a:srgbClr val="000033"/>
                </a:solidFill>
                <a:latin typeface="Arial"/>
                <a:cs typeface="Arial"/>
              </a:rPr>
              <a:t>2 facilities</a:t>
            </a:r>
          </a:p>
          <a:p>
            <a:pPr algn="ctr"/>
            <a:r>
              <a:rPr lang="en-US" sz="2000" dirty="0">
                <a:solidFill>
                  <a:srgbClr val="000033"/>
                </a:solidFill>
                <a:latin typeface="Arial"/>
                <a:cs typeface="Arial"/>
              </a:rPr>
              <a:t>25%</a:t>
            </a:r>
          </a:p>
        </p:txBody>
      </p:sp>
      <p:sp>
        <p:nvSpPr>
          <p:cNvPr id="16" name="TextBox 15"/>
          <p:cNvSpPr txBox="1"/>
          <p:nvPr/>
        </p:nvSpPr>
        <p:spPr>
          <a:xfrm>
            <a:off x="3574069" y="2684977"/>
            <a:ext cx="1094852" cy="615553"/>
          </a:xfrm>
          <a:prstGeom prst="rect">
            <a:avLst/>
          </a:prstGeom>
          <a:noFill/>
        </p:spPr>
        <p:txBody>
          <a:bodyPr wrap="none" lIns="0" tIns="0" rIns="0" bIns="0" rtlCol="0">
            <a:spAutoFit/>
          </a:bodyPr>
          <a:lstStyle/>
          <a:p>
            <a:pPr algn="ctr"/>
            <a:r>
              <a:rPr lang="en-US" sz="2000" dirty="0">
                <a:solidFill>
                  <a:schemeClr val="bg1"/>
                </a:solidFill>
                <a:latin typeface="Arial"/>
                <a:cs typeface="Arial"/>
              </a:rPr>
              <a:t>3 or more</a:t>
            </a:r>
          </a:p>
          <a:p>
            <a:pPr algn="ctr"/>
            <a:r>
              <a:rPr lang="en-US" sz="2000" dirty="0">
                <a:solidFill>
                  <a:schemeClr val="bg1"/>
                </a:solidFill>
                <a:latin typeface="Arial"/>
                <a:cs typeface="Arial"/>
              </a:rPr>
              <a:t>27%</a:t>
            </a:r>
          </a:p>
        </p:txBody>
      </p:sp>
    </p:spTree>
    <p:extLst>
      <p:ext uri="{BB962C8B-B14F-4D97-AF65-F5344CB8AC3E}">
        <p14:creationId xmlns:p14="http://schemas.microsoft.com/office/powerpoint/2010/main" val="2721273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 name="Shape 80"/>
          <p:cNvSpPr>
            <a:spLocks noGrp="1"/>
          </p:cNvSpPr>
          <p:nvPr>
            <p:ph type="title"/>
          </p:nvPr>
        </p:nvSpPr>
        <p:spPr>
          <a:prstGeom prst="rect">
            <a:avLst/>
          </a:prstGeom>
        </p:spPr>
        <p:txBody>
          <a:bodyPr/>
          <a:lstStyle>
            <a:lvl1pPr defTabSz="373887">
              <a:defRPr sz="3839"/>
            </a:lvl1pPr>
          </a:lstStyle>
          <a:p>
            <a:pPr lvl="0">
              <a:defRPr sz="1800">
                <a:solidFill>
                  <a:srgbClr val="000000"/>
                </a:solidFill>
              </a:defRPr>
            </a:pPr>
            <a:r>
              <a:rPr lang="en-US" sz="3200" b="1" dirty="0">
                <a:solidFill>
                  <a:srgbClr val="000033"/>
                </a:solidFill>
                <a:latin typeface="+mn-lt"/>
              </a:rPr>
              <a:t>Impact</a:t>
            </a:r>
            <a:endParaRPr sz="3200" b="1" dirty="0">
              <a:solidFill>
                <a:srgbClr val="000033"/>
              </a:solidFill>
              <a:latin typeface="+mn-lt"/>
            </a:endParaRPr>
          </a:p>
        </p:txBody>
      </p:sp>
    </p:spTree>
    <p:extLst>
      <p:ext uri="{BB962C8B-B14F-4D97-AF65-F5344CB8AC3E}">
        <p14:creationId xmlns:p14="http://schemas.microsoft.com/office/powerpoint/2010/main" val="2567893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9922" y="2667011"/>
            <a:ext cx="1291256" cy="721323"/>
          </a:xfrm>
          <a:prstGeom prst="rect">
            <a:avLst/>
          </a:prstGeom>
        </p:spPr>
      </p:pic>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5107" y="4291575"/>
            <a:ext cx="1291256" cy="721323"/>
          </a:xfrm>
          <a:prstGeom prst="rect">
            <a:avLst/>
          </a:prstGeom>
        </p:spPr>
      </p:pic>
      <p:sp>
        <p:nvSpPr>
          <p:cNvPr id="12" name="Title 11"/>
          <p:cNvSpPr>
            <a:spLocks noGrp="1"/>
          </p:cNvSpPr>
          <p:nvPr>
            <p:ph type="title"/>
          </p:nvPr>
        </p:nvSpPr>
        <p:spPr>
          <a:xfrm>
            <a:off x="193356" y="201956"/>
            <a:ext cx="8700791" cy="685801"/>
          </a:xfrm>
        </p:spPr>
        <p:txBody>
          <a:bodyPr/>
          <a:lstStyle/>
          <a:p>
            <a:r>
              <a:rPr lang="en-US" sz="3200" b="1" dirty="0"/>
              <a:t>Theme Capabilities Development Program</a:t>
            </a:r>
          </a:p>
        </p:txBody>
      </p:sp>
      <p:sp>
        <p:nvSpPr>
          <p:cNvPr id="2" name="Slide Number Placeholder 1"/>
          <p:cNvSpPr>
            <a:spLocks noGrp="1"/>
          </p:cNvSpPr>
          <p:nvPr>
            <p:ph type="sldNum" sz="quarter" idx="4"/>
          </p:nvPr>
        </p:nvSpPr>
        <p:spPr>
          <a:xfrm>
            <a:off x="-1" y="6590449"/>
            <a:ext cx="356013" cy="1554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4F70A-A669-3540-8175-CEEA6DC5730E}" type="slidenum">
              <a:rPr kumimoji="0" lang="en-US" sz="800" b="0" i="0" u="none" strike="noStrike" kern="1200" cap="none" spc="0" normalizeH="0" baseline="0" noProof="0" smtClean="0">
                <a:ln>
                  <a:noFill/>
                </a:ln>
                <a:solidFill>
                  <a:prstClr val="white">
                    <a:lumMod val="75000"/>
                  </a:prstClr>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prstClr val="white">
                  <a:lumMod val="75000"/>
                </a:prstClr>
              </a:solidFill>
              <a:effectLst/>
              <a:uLnTx/>
              <a:uFillTx/>
              <a:latin typeface="Arial"/>
              <a:ea typeface="+mn-ea"/>
            </a:endParaRPr>
          </a:p>
        </p:txBody>
      </p:sp>
      <p:grpSp>
        <p:nvGrpSpPr>
          <p:cNvPr id="11" name="Group 10"/>
          <p:cNvGrpSpPr/>
          <p:nvPr/>
        </p:nvGrpSpPr>
        <p:grpSpPr>
          <a:xfrm>
            <a:off x="6977763" y="920670"/>
            <a:ext cx="2032737" cy="1984460"/>
            <a:chOff x="6960324" y="1397010"/>
            <a:chExt cx="2032737" cy="1984460"/>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60324" y="1397010"/>
              <a:ext cx="2007309" cy="1575582"/>
            </a:xfrm>
            <a:prstGeom prst="rect">
              <a:avLst/>
            </a:prstGeom>
          </p:spPr>
        </p:pic>
        <p:sp>
          <p:nvSpPr>
            <p:cNvPr id="10" name="TextBox 133"/>
            <p:cNvSpPr txBox="1"/>
            <p:nvPr/>
          </p:nvSpPr>
          <p:spPr>
            <a:xfrm>
              <a:off x="7239423" y="2965972"/>
              <a:ext cx="175363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00033"/>
                  </a:solidFill>
                  <a:effectLst/>
                  <a:uLnTx/>
                  <a:uFillTx/>
                  <a:latin typeface="Arial"/>
                  <a:ea typeface="+mn-ea"/>
                  <a:cs typeface="+mn-cs"/>
                </a:rPr>
                <a:t>C. Ophus, et al. </a:t>
              </a:r>
              <a:r>
                <a:rPr kumimoji="0" lang="fr-FR" sz="1050" b="0" i="1" u="none" strike="noStrike" kern="1200" cap="none" spc="0" normalizeH="0" baseline="0" noProof="0" dirty="0">
                  <a:ln>
                    <a:noFill/>
                  </a:ln>
                  <a:solidFill>
                    <a:srgbClr val="000033"/>
                  </a:solidFill>
                  <a:effectLst/>
                  <a:uLnTx/>
                  <a:uFillTx/>
                  <a:latin typeface="Arial"/>
                  <a:ea typeface="+mn-ea"/>
                  <a:cs typeface="+mn-cs"/>
                </a:rPr>
                <a:t>Nat Commun</a:t>
              </a:r>
              <a:r>
                <a:rPr kumimoji="0" lang="fr-FR" sz="1050" b="0" i="0" u="none" strike="noStrike" kern="1200" cap="none" spc="0" normalizeH="0" baseline="0" noProof="0" dirty="0">
                  <a:ln>
                    <a:noFill/>
                  </a:ln>
                  <a:solidFill>
                    <a:srgbClr val="000033"/>
                  </a:solidFill>
                  <a:effectLst/>
                  <a:uLnTx/>
                  <a:uFillTx/>
                  <a:latin typeface="Arial"/>
                  <a:ea typeface="+mn-ea"/>
                  <a:cs typeface="+mn-cs"/>
                </a:rPr>
                <a:t>. </a:t>
              </a:r>
              <a:r>
                <a:rPr kumimoji="0" lang="fr-FR" sz="1050" b="1" i="0" u="none" strike="noStrike" kern="1200" cap="none" spc="0" normalizeH="0" baseline="0" noProof="0" dirty="0">
                  <a:ln>
                    <a:noFill/>
                  </a:ln>
                  <a:solidFill>
                    <a:srgbClr val="000033"/>
                  </a:solidFill>
                  <a:effectLst/>
                  <a:uLnTx/>
                  <a:uFillTx/>
                  <a:latin typeface="Arial"/>
                  <a:ea typeface="+mn-ea"/>
                  <a:cs typeface="+mn-cs"/>
                </a:rPr>
                <a:t>2016</a:t>
              </a:r>
              <a:endParaRPr kumimoji="0" lang="da-DK" sz="1050" b="0" i="0" u="none" strike="noStrike" kern="1200" cap="none" spc="0" normalizeH="0" baseline="0" noProof="0" dirty="0">
                <a:ln>
                  <a:noFill/>
                </a:ln>
                <a:solidFill>
                  <a:srgbClr val="000033"/>
                </a:solidFill>
                <a:effectLst/>
                <a:uLnTx/>
                <a:uFillTx/>
                <a:latin typeface="Arial"/>
                <a:ea typeface="+mn-ea"/>
                <a:cs typeface="+mn-cs"/>
              </a:endParaRPr>
            </a:p>
          </p:txBody>
        </p:sp>
      </p:grpSp>
      <p:grpSp>
        <p:nvGrpSpPr>
          <p:cNvPr id="8" name="Group 7"/>
          <p:cNvGrpSpPr/>
          <p:nvPr/>
        </p:nvGrpSpPr>
        <p:grpSpPr>
          <a:xfrm>
            <a:off x="7373215" y="3229414"/>
            <a:ext cx="1520931" cy="1866899"/>
            <a:chOff x="7210471" y="3708383"/>
            <a:chExt cx="1520931" cy="1866899"/>
          </a:xfrm>
        </p:grpSpPr>
        <p:sp>
          <p:nvSpPr>
            <p:cNvPr id="13" name="TextBox 133"/>
            <p:cNvSpPr txBox="1"/>
            <p:nvPr/>
          </p:nvSpPr>
          <p:spPr>
            <a:xfrm>
              <a:off x="7210471" y="5159784"/>
              <a:ext cx="152093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000033"/>
                  </a:solidFill>
                  <a:effectLst/>
                  <a:uLnTx/>
                  <a:uFillTx/>
                  <a:latin typeface="Arial"/>
                  <a:ea typeface="+mn-ea"/>
                  <a:cs typeface="+mn-cs"/>
                </a:rPr>
                <a:t>S. Barja, et al. </a:t>
              </a:r>
              <a:r>
                <a:rPr kumimoji="0" lang="da-DK" sz="1050" b="0" i="1" u="none" strike="noStrike" kern="1200" cap="none" spc="0" normalizeH="0" baseline="0" noProof="0" dirty="0">
                  <a:ln>
                    <a:noFill/>
                  </a:ln>
                  <a:solidFill>
                    <a:srgbClr val="000033"/>
                  </a:solidFill>
                  <a:effectLst/>
                  <a:uLnTx/>
                  <a:uFillTx/>
                  <a:latin typeface="Arial"/>
                  <a:ea typeface="+mn-ea"/>
                  <a:cs typeface="+mn-cs"/>
                </a:rPr>
                <a:t>Nature Phys. </a:t>
              </a:r>
              <a:r>
                <a:rPr kumimoji="0" lang="da-DK" sz="1050" b="1" i="0" u="none" strike="noStrike" kern="1200" cap="none" spc="0" normalizeH="0" baseline="0" noProof="0" dirty="0">
                  <a:ln>
                    <a:noFill/>
                  </a:ln>
                  <a:solidFill>
                    <a:srgbClr val="000033"/>
                  </a:solidFill>
                  <a:effectLst/>
                  <a:uLnTx/>
                  <a:uFillTx/>
                  <a:latin typeface="Arial"/>
                  <a:ea typeface="+mn-ea"/>
                  <a:cs typeface="+mn-cs"/>
                </a:rPr>
                <a:t>2016</a:t>
              </a:r>
              <a:endParaRPr kumimoji="0" lang="da-DK" sz="1050" b="0" i="0" u="none" strike="noStrike" kern="1200" cap="none" spc="0" normalizeH="0" baseline="0" noProof="0" dirty="0">
                <a:ln>
                  <a:noFill/>
                </a:ln>
                <a:solidFill>
                  <a:srgbClr val="000033"/>
                </a:solidFill>
                <a:effectLst/>
                <a:uLnTx/>
                <a:uFillTx/>
                <a:latin typeface="Arial"/>
                <a:ea typeface="+mn-ea"/>
                <a:cs typeface="+mn-cs"/>
              </a:endParaRPr>
            </a:p>
          </p:txBody>
        </p:sp>
        <p:pic>
          <p:nvPicPr>
            <p:cNvPr id="3076" name="Picture 4" descr="A surprise discovery in a 2-D semiconductor. The left microscopy image shows linear defects that cross the 2-D semiconductor like veins. The defects are located between the parallel lines. The right image is a combination of the theoretical atomic structure on the bottom, and a microscopy image on top that shows individual selenium atoms in gold and the charge density wave in red. (Credit: Berkeley Lab)"/>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46382" y="3708383"/>
              <a:ext cx="1374168" cy="144877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 name="Content Placeholder 14"/>
          <p:cNvSpPr>
            <a:spLocks noGrp="1"/>
          </p:cNvSpPr>
          <p:nvPr>
            <p:ph sz="quarter" idx="16"/>
          </p:nvPr>
        </p:nvSpPr>
        <p:spPr>
          <a:xfrm>
            <a:off x="355180" y="826915"/>
            <a:ext cx="6622584" cy="5553858"/>
          </a:xfrm>
        </p:spPr>
        <p:txBody>
          <a:bodyPr/>
          <a:lstStyle/>
          <a:p>
            <a:pPr lvl="2">
              <a:lnSpc>
                <a:spcPct val="100000"/>
              </a:lnSpc>
              <a:spcBef>
                <a:spcPts val="0"/>
              </a:spcBef>
              <a:spcAft>
                <a:spcPts val="200"/>
              </a:spcAft>
              <a:buNone/>
            </a:pPr>
            <a:r>
              <a:rPr lang="en-US" sz="1600" b="1" dirty="0">
                <a:solidFill>
                  <a:srgbClr val="43A5DA"/>
                </a:solidFill>
              </a:rPr>
              <a:t>Multimodal </a:t>
            </a:r>
            <a:r>
              <a:rPr lang="en-US" sz="1600" b="1" dirty="0" err="1">
                <a:solidFill>
                  <a:srgbClr val="43A5DA"/>
                </a:solidFill>
              </a:rPr>
              <a:t>Nanoscale</a:t>
            </a:r>
            <a:r>
              <a:rPr lang="en-US" sz="1600" b="1" dirty="0">
                <a:solidFill>
                  <a:srgbClr val="43A5DA"/>
                </a:solidFill>
              </a:rPr>
              <a:t> Imaging </a:t>
            </a:r>
          </a:p>
          <a:p>
            <a:pPr lvl="2">
              <a:lnSpc>
                <a:spcPct val="100000"/>
              </a:lnSpc>
              <a:spcBef>
                <a:spcPts val="0"/>
              </a:spcBef>
              <a:spcAft>
                <a:spcPts val="200"/>
              </a:spcAft>
              <a:buNone/>
            </a:pPr>
            <a:r>
              <a:rPr lang="en-US" sz="1800" dirty="0">
                <a:solidFill>
                  <a:srgbClr val="000033"/>
                </a:solidFill>
              </a:rPr>
              <a:t>Direct Structural Determination of Soft &amp; Hybrid Nanostructures with a Structured Phase Electron Beam (MIDI-STEM)</a:t>
            </a:r>
          </a:p>
          <a:p>
            <a:pPr lvl="1">
              <a:spcAft>
                <a:spcPts val="200"/>
              </a:spcAft>
              <a:buNone/>
            </a:pPr>
            <a:r>
              <a:rPr lang="en-US" sz="1200" dirty="0">
                <a:solidFill>
                  <a:srgbClr val="000033"/>
                </a:solidFill>
              </a:rPr>
              <a:t>Peter </a:t>
            </a:r>
            <a:r>
              <a:rPr lang="en-US" sz="1200" dirty="0" err="1">
                <a:solidFill>
                  <a:srgbClr val="000033"/>
                </a:solidFill>
              </a:rPr>
              <a:t>Ercius</a:t>
            </a:r>
            <a:r>
              <a:rPr lang="en-US" sz="1200" dirty="0">
                <a:solidFill>
                  <a:srgbClr val="000033"/>
                </a:solidFill>
              </a:rPr>
              <a:t>, Colin Ophus (NCEM); Caroline </a:t>
            </a:r>
            <a:r>
              <a:rPr lang="en-US" sz="1200" dirty="0" err="1">
                <a:solidFill>
                  <a:srgbClr val="000033"/>
                </a:solidFill>
              </a:rPr>
              <a:t>Ajo</a:t>
            </a:r>
            <a:r>
              <a:rPr lang="en-US" sz="1200" dirty="0">
                <a:solidFill>
                  <a:srgbClr val="000033"/>
                </a:solidFill>
              </a:rPr>
              <a:t>-Franklin (Bio); Jeff Urban (Inorganic)</a:t>
            </a:r>
          </a:p>
          <a:p>
            <a:pPr lvl="1">
              <a:spcAft>
                <a:spcPts val="200"/>
              </a:spcAft>
              <a:buNone/>
            </a:pPr>
            <a:endParaRPr lang="en-US" dirty="0">
              <a:solidFill>
                <a:srgbClr val="43A5DA"/>
              </a:solidFill>
            </a:endParaRPr>
          </a:p>
          <a:p>
            <a:pPr lvl="2">
              <a:lnSpc>
                <a:spcPct val="100000"/>
              </a:lnSpc>
              <a:spcBef>
                <a:spcPts val="0"/>
              </a:spcBef>
              <a:spcAft>
                <a:spcPts val="200"/>
              </a:spcAft>
              <a:buNone/>
            </a:pPr>
            <a:r>
              <a:rPr lang="en-US" sz="1600" b="1" dirty="0">
                <a:solidFill>
                  <a:srgbClr val="43A5DA"/>
                </a:solidFill>
              </a:rPr>
              <a:t>Functional </a:t>
            </a:r>
            <a:r>
              <a:rPr lang="en-US" sz="1600" b="1" dirty="0" err="1">
                <a:solidFill>
                  <a:srgbClr val="43A5DA"/>
                </a:solidFill>
              </a:rPr>
              <a:t>Nanointerfaces</a:t>
            </a:r>
            <a:endParaRPr lang="en-US" sz="1600" b="1" dirty="0">
              <a:solidFill>
                <a:srgbClr val="43A5DA"/>
              </a:solidFill>
            </a:endParaRPr>
          </a:p>
          <a:p>
            <a:pPr lvl="2">
              <a:lnSpc>
                <a:spcPct val="100000"/>
              </a:lnSpc>
              <a:spcBef>
                <a:spcPts val="0"/>
              </a:spcBef>
              <a:spcAft>
                <a:spcPts val="200"/>
              </a:spcAft>
              <a:buNone/>
            </a:pPr>
            <a:r>
              <a:rPr lang="en-US" sz="1800" dirty="0">
                <a:solidFill>
                  <a:srgbClr val="000033"/>
                </a:solidFill>
              </a:rPr>
              <a:t>Wide-Area and Conformal Transition Metal </a:t>
            </a:r>
            <a:r>
              <a:rPr lang="en-US" sz="1800" dirty="0" err="1">
                <a:solidFill>
                  <a:srgbClr val="000033"/>
                </a:solidFill>
              </a:rPr>
              <a:t>Dichalcogenide</a:t>
            </a:r>
            <a:r>
              <a:rPr lang="en-US" sz="1800" dirty="0">
                <a:solidFill>
                  <a:srgbClr val="000033"/>
                </a:solidFill>
              </a:rPr>
              <a:t> Heterojunctions </a:t>
            </a:r>
          </a:p>
          <a:p>
            <a:pPr lvl="2">
              <a:lnSpc>
                <a:spcPct val="100000"/>
              </a:lnSpc>
              <a:spcBef>
                <a:spcPts val="0"/>
              </a:spcBef>
              <a:spcAft>
                <a:spcPts val="200"/>
              </a:spcAft>
              <a:buNone/>
            </a:pPr>
            <a:r>
              <a:rPr lang="en-US" dirty="0">
                <a:solidFill>
                  <a:srgbClr val="000033"/>
                </a:solidFill>
              </a:rPr>
              <a:t>Alex Weber-</a:t>
            </a:r>
            <a:r>
              <a:rPr lang="en-US" dirty="0" err="1">
                <a:solidFill>
                  <a:srgbClr val="000033"/>
                </a:solidFill>
              </a:rPr>
              <a:t>Bargioni</a:t>
            </a:r>
            <a:r>
              <a:rPr lang="en-US" dirty="0">
                <a:solidFill>
                  <a:srgbClr val="000033"/>
                </a:solidFill>
              </a:rPr>
              <a:t> (Imaging); Adam Schwartzberg (</a:t>
            </a:r>
            <a:r>
              <a:rPr lang="en-US" dirty="0" err="1">
                <a:solidFill>
                  <a:srgbClr val="000033"/>
                </a:solidFill>
              </a:rPr>
              <a:t>Nanofab</a:t>
            </a:r>
            <a:r>
              <a:rPr lang="en-US" dirty="0">
                <a:solidFill>
                  <a:srgbClr val="000033"/>
                </a:solidFill>
              </a:rPr>
              <a:t>); </a:t>
            </a:r>
          </a:p>
          <a:p>
            <a:pPr lvl="2">
              <a:lnSpc>
                <a:spcPct val="100000"/>
              </a:lnSpc>
              <a:spcBef>
                <a:spcPts val="0"/>
              </a:spcBef>
              <a:spcAft>
                <a:spcPts val="200"/>
              </a:spcAft>
              <a:buNone/>
            </a:pPr>
            <a:r>
              <a:rPr lang="en-US" dirty="0" err="1">
                <a:solidFill>
                  <a:srgbClr val="000033"/>
                </a:solidFill>
              </a:rPr>
              <a:t>Shaul</a:t>
            </a:r>
            <a:r>
              <a:rPr lang="en-US" dirty="0">
                <a:solidFill>
                  <a:srgbClr val="000033"/>
                </a:solidFill>
              </a:rPr>
              <a:t> </a:t>
            </a:r>
            <a:r>
              <a:rPr lang="en-US" dirty="0" err="1">
                <a:solidFill>
                  <a:srgbClr val="000033"/>
                </a:solidFill>
              </a:rPr>
              <a:t>Aloni</a:t>
            </a:r>
            <a:r>
              <a:rPr lang="en-US" dirty="0">
                <a:solidFill>
                  <a:srgbClr val="000033"/>
                </a:solidFill>
              </a:rPr>
              <a:t> (Imaging, Inorganic); Eli Rotenberg, Mike Brady (ALS)</a:t>
            </a:r>
          </a:p>
          <a:p>
            <a:pPr lvl="2">
              <a:lnSpc>
                <a:spcPct val="100000"/>
              </a:lnSpc>
              <a:spcBef>
                <a:spcPts val="0"/>
              </a:spcBef>
              <a:spcAft>
                <a:spcPts val="200"/>
              </a:spcAft>
              <a:buNone/>
            </a:pPr>
            <a:endParaRPr lang="en-US" dirty="0">
              <a:solidFill>
                <a:srgbClr val="000033"/>
              </a:solidFill>
            </a:endParaRPr>
          </a:p>
          <a:p>
            <a:pPr lvl="2">
              <a:lnSpc>
                <a:spcPct val="100000"/>
              </a:lnSpc>
              <a:spcBef>
                <a:spcPts val="0"/>
              </a:spcBef>
              <a:spcAft>
                <a:spcPts val="200"/>
              </a:spcAft>
              <a:buNone/>
            </a:pPr>
            <a:r>
              <a:rPr lang="en-US" sz="1600" b="1" dirty="0">
                <a:solidFill>
                  <a:srgbClr val="43A5DA"/>
                </a:solidFill>
              </a:rPr>
              <a:t>Combinatorial </a:t>
            </a:r>
            <a:r>
              <a:rPr lang="en-US" sz="1600" b="1" dirty="0" err="1">
                <a:solidFill>
                  <a:srgbClr val="43A5DA"/>
                </a:solidFill>
              </a:rPr>
              <a:t>Nanoscience</a:t>
            </a:r>
            <a:r>
              <a:rPr lang="en-US" sz="1600" b="1" dirty="0">
                <a:solidFill>
                  <a:srgbClr val="43A5DA"/>
                </a:solidFill>
              </a:rPr>
              <a:t> </a:t>
            </a:r>
          </a:p>
          <a:p>
            <a:pPr lvl="2">
              <a:lnSpc>
                <a:spcPct val="100000"/>
              </a:lnSpc>
              <a:spcBef>
                <a:spcPts val="0"/>
              </a:spcBef>
              <a:spcAft>
                <a:spcPts val="200"/>
              </a:spcAft>
              <a:buNone/>
            </a:pPr>
            <a:r>
              <a:rPr lang="en-US" sz="1800" dirty="0">
                <a:solidFill>
                  <a:srgbClr val="000033"/>
                </a:solidFill>
              </a:rPr>
              <a:t>A Combinatorial Approach to Multifunctional Porous Graphitic Materials (PGMs)</a:t>
            </a:r>
          </a:p>
          <a:p>
            <a:pPr lvl="2">
              <a:lnSpc>
                <a:spcPct val="100000"/>
              </a:lnSpc>
              <a:spcBef>
                <a:spcPts val="0"/>
              </a:spcBef>
              <a:spcAft>
                <a:spcPts val="200"/>
              </a:spcAft>
              <a:buNone/>
            </a:pPr>
            <a:r>
              <a:rPr lang="en-US" dirty="0">
                <a:solidFill>
                  <a:srgbClr val="000033"/>
                </a:solidFill>
              </a:rPr>
              <a:t>Jim </a:t>
            </a:r>
            <a:r>
              <a:rPr lang="en-US" dirty="0" err="1">
                <a:solidFill>
                  <a:srgbClr val="000033"/>
                </a:solidFill>
              </a:rPr>
              <a:t>Ciston</a:t>
            </a:r>
            <a:r>
              <a:rPr lang="en-US" dirty="0">
                <a:solidFill>
                  <a:srgbClr val="000033"/>
                </a:solidFill>
              </a:rPr>
              <a:t> (NCEM), Yi Liu (Organic), Jeff Urban, Emory Chan (Inorganic), Steve </a:t>
            </a:r>
            <a:r>
              <a:rPr lang="en-US" dirty="0" err="1">
                <a:solidFill>
                  <a:srgbClr val="000033"/>
                </a:solidFill>
              </a:rPr>
              <a:t>Whitelam</a:t>
            </a:r>
            <a:r>
              <a:rPr lang="en-US" dirty="0">
                <a:solidFill>
                  <a:srgbClr val="000033"/>
                </a:solidFill>
              </a:rPr>
              <a:t> (Theory), Mike Brady (ALS)</a:t>
            </a:r>
          </a:p>
          <a:p>
            <a:pPr lvl="2">
              <a:lnSpc>
                <a:spcPct val="100000"/>
              </a:lnSpc>
              <a:spcBef>
                <a:spcPts val="0"/>
              </a:spcBef>
              <a:spcAft>
                <a:spcPts val="200"/>
              </a:spcAft>
              <a:buNone/>
            </a:pPr>
            <a:endParaRPr lang="en-US" dirty="0">
              <a:solidFill>
                <a:srgbClr val="43A5DA"/>
              </a:solidFill>
            </a:endParaRPr>
          </a:p>
          <a:p>
            <a:pPr lvl="2">
              <a:lnSpc>
                <a:spcPct val="100000"/>
              </a:lnSpc>
              <a:spcBef>
                <a:spcPts val="0"/>
              </a:spcBef>
              <a:spcAft>
                <a:spcPts val="200"/>
              </a:spcAft>
              <a:buNone/>
            </a:pPr>
            <a:r>
              <a:rPr lang="en-US" sz="1600" b="1" dirty="0">
                <a:solidFill>
                  <a:srgbClr val="43A5DA"/>
                </a:solidFill>
              </a:rPr>
              <a:t>Single-Digit Nanofabrication and Assembly</a:t>
            </a:r>
          </a:p>
          <a:p>
            <a:pPr lvl="2">
              <a:lnSpc>
                <a:spcPct val="100000"/>
              </a:lnSpc>
              <a:spcBef>
                <a:spcPts val="0"/>
              </a:spcBef>
              <a:spcAft>
                <a:spcPts val="200"/>
              </a:spcAft>
              <a:buNone/>
            </a:pPr>
            <a:r>
              <a:rPr lang="en-US" sz="1800" dirty="0">
                <a:solidFill>
                  <a:srgbClr val="000033"/>
                </a:solidFill>
              </a:rPr>
              <a:t>Quantum-Confining Metal-Organic </a:t>
            </a:r>
            <a:r>
              <a:rPr lang="en-US" sz="1800" dirty="0" err="1">
                <a:solidFill>
                  <a:srgbClr val="000033"/>
                </a:solidFill>
              </a:rPr>
              <a:t>Chalcogenide</a:t>
            </a:r>
            <a:r>
              <a:rPr lang="en-US" sz="1800" dirty="0">
                <a:solidFill>
                  <a:srgbClr val="000033"/>
                </a:solidFill>
              </a:rPr>
              <a:t> Assemblies (MOCHAs) for Energy Transport and Photonics</a:t>
            </a:r>
          </a:p>
          <a:p>
            <a:pPr lvl="2">
              <a:lnSpc>
                <a:spcPct val="100000"/>
              </a:lnSpc>
              <a:spcBef>
                <a:spcPts val="0"/>
              </a:spcBef>
              <a:spcAft>
                <a:spcPts val="200"/>
              </a:spcAft>
              <a:buNone/>
            </a:pPr>
            <a:r>
              <a:rPr lang="en-US" dirty="0">
                <a:solidFill>
                  <a:srgbClr val="000033"/>
                </a:solidFill>
              </a:rPr>
              <a:t>Nate </a:t>
            </a:r>
            <a:r>
              <a:rPr lang="en-US" dirty="0" err="1">
                <a:solidFill>
                  <a:srgbClr val="000033"/>
                </a:solidFill>
              </a:rPr>
              <a:t>Hohman</a:t>
            </a:r>
            <a:r>
              <a:rPr lang="en-US" dirty="0">
                <a:solidFill>
                  <a:srgbClr val="000033"/>
                </a:solidFill>
              </a:rPr>
              <a:t>, </a:t>
            </a:r>
            <a:r>
              <a:rPr lang="en-US" dirty="0" err="1">
                <a:solidFill>
                  <a:srgbClr val="000033"/>
                </a:solidFill>
              </a:rPr>
              <a:t>Tev</a:t>
            </a:r>
            <a:r>
              <a:rPr lang="en-US" dirty="0">
                <a:solidFill>
                  <a:srgbClr val="000033"/>
                </a:solidFill>
              </a:rPr>
              <a:t> Kuykendall (Inorganic), Adam Schwartzberg (</a:t>
            </a:r>
            <a:r>
              <a:rPr lang="en-US" dirty="0" err="1">
                <a:solidFill>
                  <a:srgbClr val="000033"/>
                </a:solidFill>
              </a:rPr>
              <a:t>Nanofab</a:t>
            </a:r>
            <a:r>
              <a:rPr lang="en-US" dirty="0">
                <a:solidFill>
                  <a:srgbClr val="000033"/>
                </a:solidFill>
              </a:rPr>
              <a:t>), Jim Schuck (Imaging)</a:t>
            </a:r>
          </a:p>
          <a:p>
            <a:pPr lvl="2">
              <a:lnSpc>
                <a:spcPct val="100000"/>
              </a:lnSpc>
              <a:spcBef>
                <a:spcPts val="0"/>
              </a:spcBef>
              <a:spcAft>
                <a:spcPts val="200"/>
              </a:spcAft>
              <a:buNone/>
            </a:pPr>
            <a:endParaRPr lang="en-US" sz="2000" dirty="0">
              <a:solidFill>
                <a:srgbClr val="000033"/>
              </a:solidFill>
            </a:endParaRPr>
          </a:p>
          <a:p>
            <a:pPr lvl="2">
              <a:lnSpc>
                <a:spcPct val="100000"/>
              </a:lnSpc>
              <a:spcBef>
                <a:spcPts val="0"/>
              </a:spcBef>
              <a:spcAft>
                <a:spcPts val="200"/>
              </a:spcAft>
              <a:buNone/>
            </a:pPr>
            <a:endParaRPr lang="en-US" sz="1600" dirty="0">
              <a:solidFill>
                <a:srgbClr val="000033"/>
              </a:solidFill>
            </a:endParaRPr>
          </a:p>
          <a:p>
            <a:pPr lvl="2">
              <a:lnSpc>
                <a:spcPct val="100000"/>
              </a:lnSpc>
              <a:spcBef>
                <a:spcPts val="0"/>
              </a:spcBef>
              <a:spcAft>
                <a:spcPts val="200"/>
              </a:spcAft>
              <a:buNone/>
            </a:pPr>
            <a:endParaRPr lang="en-US" sz="1600" dirty="0">
              <a:solidFill>
                <a:srgbClr val="000033"/>
              </a:solidFill>
            </a:endParaRPr>
          </a:p>
          <a:p>
            <a:pPr lvl="2">
              <a:lnSpc>
                <a:spcPct val="100000"/>
              </a:lnSpc>
              <a:spcBef>
                <a:spcPts val="0"/>
              </a:spcBef>
              <a:spcAft>
                <a:spcPts val="200"/>
              </a:spcAft>
              <a:buNone/>
            </a:pPr>
            <a:endParaRPr lang="en-US" sz="1600" dirty="0">
              <a:solidFill>
                <a:srgbClr val="000033"/>
              </a:solidFill>
            </a:endParaRPr>
          </a:p>
        </p:txBody>
      </p:sp>
    </p:spTree>
    <p:extLst>
      <p:ext uri="{BB962C8B-B14F-4D97-AF65-F5344CB8AC3E}">
        <p14:creationId xmlns:p14="http://schemas.microsoft.com/office/powerpoint/2010/main" val="1121786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401970" y="3584867"/>
            <a:ext cx="6296573" cy="2862322"/>
          </a:xfrm>
          <a:prstGeom prst="rect">
            <a:avLst/>
          </a:prstGeom>
        </p:spPr>
        <p:txBody>
          <a:bodyPr wrap="square">
            <a:spAutoFit/>
          </a:bodyPr>
          <a:lstStyle/>
          <a:p>
            <a:pPr algn="just"/>
            <a:r>
              <a:rPr lang="en-US" sz="2000" dirty="0">
                <a:solidFill>
                  <a:srgbClr val="000000"/>
                </a:solidFill>
                <a:latin typeface="Arial" panose="020B0604020202020204" pitchFamily="34" charset="0"/>
                <a:cs typeface="Arial" panose="020B0604020202020204" pitchFamily="34" charset="0"/>
              </a:rPr>
              <a:t>“The day when the scientist, no matter how devoted, may make significant progress alone and without material help is past. This fact is most self-evident in our work. Instead of an attic with a few test tubes, bits of wire and odds and ends, the attack on the atomic nucleus has required the development and construction of great instruments on an engineering scale.”</a:t>
            </a:r>
          </a:p>
          <a:p>
            <a:r>
              <a:rPr lang="en-US" sz="2000" dirty="0">
                <a:solidFill>
                  <a:srgbClr val="000000"/>
                </a:solidFill>
                <a:latin typeface="Arial" panose="020B0604020202020204" pitchFamily="34" charset="0"/>
                <a:cs typeface="Arial" panose="020B0604020202020204" pitchFamily="34" charset="0"/>
              </a:rPr>
              <a:t>				Ernest O. Lawrence</a:t>
            </a:r>
            <a:endParaRPr lang="en-US"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96AD9C7-D7E9-0C4D-B025-D55C47C401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88"/>
            <a:ext cx="9144000" cy="3022834"/>
          </a:xfrm>
          <a:prstGeom prst="rect">
            <a:avLst/>
          </a:prstGeom>
        </p:spPr>
      </p:pic>
      <p:pic>
        <p:nvPicPr>
          <p:cNvPr id="2" name="Picture 1">
            <a:extLst>
              <a:ext uri="{FF2B5EF4-FFF2-40B4-BE49-F238E27FC236}">
                <a16:creationId xmlns:a16="http://schemas.microsoft.com/office/drawing/2014/main" id="{137E5F12-C4CD-BE4F-B1C4-5AF8387F6005}"/>
              </a:ext>
            </a:extLst>
          </p:cNvPr>
          <p:cNvPicPr>
            <a:picLocks noChangeAspect="1"/>
          </p:cNvPicPr>
          <p:nvPr/>
        </p:nvPicPr>
        <p:blipFill>
          <a:blip r:embed="rId4"/>
          <a:stretch>
            <a:fillRect/>
          </a:stretch>
        </p:blipFill>
        <p:spPr>
          <a:xfrm>
            <a:off x="447835" y="3903691"/>
            <a:ext cx="1489440" cy="1861800"/>
          </a:xfrm>
          <a:prstGeom prst="rect">
            <a:avLst/>
          </a:prstGeom>
        </p:spPr>
      </p:pic>
    </p:spTree>
    <p:extLst>
      <p:ext uri="{BB962C8B-B14F-4D97-AF65-F5344CB8AC3E}">
        <p14:creationId xmlns:p14="http://schemas.microsoft.com/office/powerpoint/2010/main" val="1061862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9213" y="4774383"/>
            <a:ext cx="1291256" cy="721323"/>
          </a:xfrm>
          <a:prstGeom prst="rect">
            <a:avLst/>
          </a:prstGeom>
        </p:spPr>
      </p:pic>
      <p:sp>
        <p:nvSpPr>
          <p:cNvPr id="12" name="Title 11"/>
          <p:cNvSpPr>
            <a:spLocks noGrp="1"/>
          </p:cNvSpPr>
          <p:nvPr>
            <p:ph type="title"/>
          </p:nvPr>
        </p:nvSpPr>
        <p:spPr>
          <a:xfrm>
            <a:off x="193356" y="201956"/>
            <a:ext cx="8700791" cy="685801"/>
          </a:xfrm>
        </p:spPr>
        <p:txBody>
          <a:bodyPr/>
          <a:lstStyle/>
          <a:p>
            <a:r>
              <a:rPr lang="en-US" sz="3200" b="1" dirty="0"/>
              <a:t>New TCDP Investments</a:t>
            </a:r>
          </a:p>
        </p:txBody>
      </p:sp>
      <p:sp>
        <p:nvSpPr>
          <p:cNvPr id="2" name="Slide Number Placeholder 1"/>
          <p:cNvSpPr>
            <a:spLocks noGrp="1"/>
          </p:cNvSpPr>
          <p:nvPr>
            <p:ph type="sldNum" sz="quarter" idx="4"/>
          </p:nvPr>
        </p:nvSpPr>
        <p:spPr>
          <a:xfrm>
            <a:off x="-1" y="6590449"/>
            <a:ext cx="356013" cy="1554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4F70A-A669-3540-8175-CEEA6DC5730E}" type="slidenum">
              <a:rPr kumimoji="0" lang="en-US" sz="800" b="0" i="0" u="none" strike="noStrike" kern="1200" cap="none" spc="0" normalizeH="0" baseline="0" noProof="0" smtClean="0">
                <a:ln>
                  <a:noFill/>
                </a:ln>
                <a:solidFill>
                  <a:prstClr val="white">
                    <a:lumMod val="75000"/>
                  </a:prstClr>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white">
                  <a:lumMod val="75000"/>
                </a:prstClr>
              </a:solidFill>
              <a:effectLst/>
              <a:uLnTx/>
              <a:uFillTx/>
              <a:latin typeface="Arial"/>
              <a:ea typeface="+mn-ea"/>
            </a:endParaRPr>
          </a:p>
        </p:txBody>
      </p:sp>
      <p:sp>
        <p:nvSpPr>
          <p:cNvPr id="14" name="Content Placeholder 14"/>
          <p:cNvSpPr>
            <a:spLocks noGrp="1"/>
          </p:cNvSpPr>
          <p:nvPr>
            <p:ph sz="quarter" idx="16"/>
          </p:nvPr>
        </p:nvSpPr>
        <p:spPr>
          <a:xfrm>
            <a:off x="355180" y="826915"/>
            <a:ext cx="8135677" cy="5553858"/>
          </a:xfrm>
        </p:spPr>
        <p:txBody>
          <a:bodyPr/>
          <a:lstStyle/>
          <a:p>
            <a:pPr lvl="2">
              <a:lnSpc>
                <a:spcPct val="100000"/>
              </a:lnSpc>
              <a:spcBef>
                <a:spcPts val="0"/>
              </a:spcBef>
              <a:spcAft>
                <a:spcPts val="200"/>
              </a:spcAft>
              <a:buNone/>
            </a:pPr>
            <a:r>
              <a:rPr lang="en-US" sz="1600" b="1" dirty="0">
                <a:solidFill>
                  <a:srgbClr val="43A5DA"/>
                </a:solidFill>
              </a:rPr>
              <a:t>Functional </a:t>
            </a:r>
            <a:r>
              <a:rPr lang="en-US" sz="1600" b="1" dirty="0" err="1">
                <a:solidFill>
                  <a:srgbClr val="43A5DA"/>
                </a:solidFill>
              </a:rPr>
              <a:t>Nanointerfaces</a:t>
            </a:r>
            <a:endParaRPr lang="en-US" sz="1600" b="1" dirty="0">
              <a:solidFill>
                <a:srgbClr val="43A5DA"/>
              </a:solidFill>
            </a:endParaRPr>
          </a:p>
          <a:p>
            <a:pPr lvl="2">
              <a:lnSpc>
                <a:spcPct val="100000"/>
              </a:lnSpc>
              <a:spcBef>
                <a:spcPts val="0"/>
              </a:spcBef>
              <a:spcAft>
                <a:spcPts val="200"/>
              </a:spcAft>
              <a:buNone/>
            </a:pPr>
            <a:r>
              <a:rPr lang="en-US" sz="1800" dirty="0">
                <a:solidFill>
                  <a:srgbClr val="000033"/>
                </a:solidFill>
              </a:rPr>
              <a:t>Harnessing Responsive and Reconfigurable Organic-Inorganic </a:t>
            </a:r>
            <a:r>
              <a:rPr lang="en-US" sz="1800" dirty="0" err="1">
                <a:solidFill>
                  <a:srgbClr val="000033"/>
                </a:solidFill>
              </a:rPr>
              <a:t>Nanointerfaces</a:t>
            </a:r>
            <a:r>
              <a:rPr lang="en-US" sz="1800" dirty="0">
                <a:solidFill>
                  <a:srgbClr val="000033"/>
                </a:solidFill>
              </a:rPr>
              <a:t> for the Synthesis of Metastable Quantum Materials and Systems</a:t>
            </a:r>
          </a:p>
          <a:p>
            <a:pPr lvl="2">
              <a:lnSpc>
                <a:spcPct val="100000"/>
              </a:lnSpc>
              <a:spcBef>
                <a:spcPts val="0"/>
              </a:spcBef>
              <a:spcAft>
                <a:spcPts val="200"/>
              </a:spcAft>
              <a:buNone/>
            </a:pPr>
            <a:r>
              <a:rPr lang="en-US" dirty="0">
                <a:solidFill>
                  <a:srgbClr val="000033"/>
                </a:solidFill>
              </a:rPr>
              <a:t>Brett Helms, Teresa Williams (Organic), Alex Weber-</a:t>
            </a:r>
            <a:r>
              <a:rPr lang="en-US" dirty="0" err="1">
                <a:solidFill>
                  <a:srgbClr val="000033"/>
                </a:solidFill>
              </a:rPr>
              <a:t>Bargioni</a:t>
            </a:r>
            <a:r>
              <a:rPr lang="en-US" dirty="0">
                <a:solidFill>
                  <a:srgbClr val="000033"/>
                </a:solidFill>
              </a:rPr>
              <a:t> (Imaging), David Prendergast (Theory)</a:t>
            </a:r>
          </a:p>
          <a:p>
            <a:pPr lvl="2">
              <a:lnSpc>
                <a:spcPct val="100000"/>
              </a:lnSpc>
              <a:spcBef>
                <a:spcPts val="0"/>
              </a:spcBef>
              <a:spcAft>
                <a:spcPts val="200"/>
              </a:spcAft>
              <a:buNone/>
            </a:pPr>
            <a:endParaRPr lang="en-US" dirty="0">
              <a:solidFill>
                <a:srgbClr val="000033"/>
              </a:solidFill>
            </a:endParaRPr>
          </a:p>
          <a:p>
            <a:pPr lvl="2">
              <a:lnSpc>
                <a:spcPct val="100000"/>
              </a:lnSpc>
              <a:spcBef>
                <a:spcPts val="0"/>
              </a:spcBef>
              <a:spcAft>
                <a:spcPts val="200"/>
              </a:spcAft>
              <a:buNone/>
            </a:pPr>
            <a:endParaRPr lang="en-US" dirty="0">
              <a:solidFill>
                <a:srgbClr val="000033"/>
              </a:solidFill>
            </a:endParaRPr>
          </a:p>
          <a:p>
            <a:pPr lvl="2">
              <a:lnSpc>
                <a:spcPct val="100000"/>
              </a:lnSpc>
              <a:spcBef>
                <a:spcPts val="0"/>
              </a:spcBef>
              <a:spcAft>
                <a:spcPts val="200"/>
              </a:spcAft>
              <a:buNone/>
            </a:pPr>
            <a:endParaRPr lang="en-US" dirty="0">
              <a:solidFill>
                <a:srgbClr val="000033"/>
              </a:solidFill>
            </a:endParaRPr>
          </a:p>
          <a:p>
            <a:pPr lvl="2">
              <a:lnSpc>
                <a:spcPct val="100000"/>
              </a:lnSpc>
              <a:spcBef>
                <a:spcPts val="0"/>
              </a:spcBef>
              <a:spcAft>
                <a:spcPts val="200"/>
              </a:spcAft>
              <a:buNone/>
            </a:pPr>
            <a:endParaRPr lang="en-US" dirty="0">
              <a:solidFill>
                <a:srgbClr val="000033"/>
              </a:solidFill>
            </a:endParaRPr>
          </a:p>
          <a:p>
            <a:pPr lvl="2">
              <a:lnSpc>
                <a:spcPct val="100000"/>
              </a:lnSpc>
              <a:spcBef>
                <a:spcPts val="0"/>
              </a:spcBef>
              <a:spcAft>
                <a:spcPts val="200"/>
              </a:spcAft>
              <a:buNone/>
            </a:pPr>
            <a:endParaRPr lang="en-US" dirty="0">
              <a:solidFill>
                <a:srgbClr val="000033"/>
              </a:solidFill>
            </a:endParaRPr>
          </a:p>
          <a:p>
            <a:pPr lvl="2">
              <a:lnSpc>
                <a:spcPct val="100000"/>
              </a:lnSpc>
              <a:spcBef>
                <a:spcPts val="0"/>
              </a:spcBef>
              <a:spcAft>
                <a:spcPts val="200"/>
              </a:spcAft>
              <a:buNone/>
            </a:pPr>
            <a:endParaRPr lang="en-US" dirty="0">
              <a:solidFill>
                <a:srgbClr val="000033"/>
              </a:solidFill>
            </a:endParaRPr>
          </a:p>
          <a:p>
            <a:pPr lvl="2">
              <a:lnSpc>
                <a:spcPct val="100000"/>
              </a:lnSpc>
              <a:spcBef>
                <a:spcPts val="0"/>
              </a:spcBef>
              <a:spcAft>
                <a:spcPts val="200"/>
              </a:spcAft>
              <a:buNone/>
            </a:pPr>
            <a:endParaRPr lang="en-US" sz="2800" b="1" dirty="0">
              <a:solidFill>
                <a:srgbClr val="43A5DA"/>
              </a:solidFill>
            </a:endParaRPr>
          </a:p>
          <a:p>
            <a:pPr lvl="2">
              <a:lnSpc>
                <a:spcPct val="100000"/>
              </a:lnSpc>
              <a:spcBef>
                <a:spcPts val="0"/>
              </a:spcBef>
              <a:spcAft>
                <a:spcPts val="200"/>
              </a:spcAft>
              <a:buNone/>
            </a:pPr>
            <a:endParaRPr lang="en-US" sz="1600" b="1" dirty="0">
              <a:solidFill>
                <a:srgbClr val="43A5DA"/>
              </a:solidFill>
            </a:endParaRPr>
          </a:p>
          <a:p>
            <a:pPr lvl="2">
              <a:lnSpc>
                <a:spcPct val="100000"/>
              </a:lnSpc>
              <a:spcBef>
                <a:spcPts val="0"/>
              </a:spcBef>
              <a:spcAft>
                <a:spcPts val="200"/>
              </a:spcAft>
              <a:buNone/>
            </a:pPr>
            <a:r>
              <a:rPr lang="en-US" sz="1600" b="1" dirty="0">
                <a:solidFill>
                  <a:srgbClr val="43A5DA"/>
                </a:solidFill>
              </a:rPr>
              <a:t>Multimodal Nanoscale Imaging </a:t>
            </a:r>
          </a:p>
          <a:p>
            <a:pPr lvl="2">
              <a:lnSpc>
                <a:spcPct val="100000"/>
              </a:lnSpc>
              <a:spcBef>
                <a:spcPts val="0"/>
              </a:spcBef>
              <a:spcAft>
                <a:spcPts val="200"/>
              </a:spcAft>
              <a:buNone/>
            </a:pPr>
            <a:r>
              <a:rPr lang="en-US" sz="1800" dirty="0">
                <a:solidFill>
                  <a:srgbClr val="000033"/>
                </a:solidFill>
              </a:rPr>
              <a:t>Coherent Single-Electron Source for Quantum Microscopy and Spectroscopy</a:t>
            </a:r>
          </a:p>
          <a:p>
            <a:pPr lvl="2">
              <a:lnSpc>
                <a:spcPct val="100000"/>
              </a:lnSpc>
              <a:spcBef>
                <a:spcPts val="0"/>
              </a:spcBef>
              <a:spcAft>
                <a:spcPts val="200"/>
              </a:spcAft>
              <a:buNone/>
            </a:pPr>
            <a:r>
              <a:rPr lang="en-US" dirty="0">
                <a:solidFill>
                  <a:srgbClr val="000033"/>
                </a:solidFill>
              </a:rPr>
              <a:t>Andreas </a:t>
            </a:r>
            <a:r>
              <a:rPr lang="en-US" dirty="0" err="1">
                <a:solidFill>
                  <a:srgbClr val="000033"/>
                </a:solidFill>
              </a:rPr>
              <a:t>Schmid</a:t>
            </a:r>
            <a:r>
              <a:rPr lang="en-US" dirty="0">
                <a:solidFill>
                  <a:srgbClr val="000033"/>
                </a:solidFill>
              </a:rPr>
              <a:t>, Colin </a:t>
            </a:r>
            <a:r>
              <a:rPr lang="en-US" dirty="0" err="1">
                <a:solidFill>
                  <a:srgbClr val="000033"/>
                </a:solidFill>
              </a:rPr>
              <a:t>Ophus</a:t>
            </a:r>
            <a:r>
              <a:rPr lang="en-US" dirty="0">
                <a:solidFill>
                  <a:srgbClr val="000033"/>
                </a:solidFill>
              </a:rPr>
              <a:t> (NCEM), </a:t>
            </a:r>
            <a:r>
              <a:rPr lang="en-US" dirty="0" err="1">
                <a:solidFill>
                  <a:srgbClr val="000033"/>
                </a:solidFill>
              </a:rPr>
              <a:t>Shaul</a:t>
            </a:r>
            <a:r>
              <a:rPr lang="en-US" dirty="0">
                <a:solidFill>
                  <a:srgbClr val="000033"/>
                </a:solidFill>
              </a:rPr>
              <a:t> </a:t>
            </a:r>
            <a:r>
              <a:rPr lang="en-US" dirty="0" err="1">
                <a:solidFill>
                  <a:srgbClr val="000033"/>
                </a:solidFill>
              </a:rPr>
              <a:t>Aloni</a:t>
            </a:r>
            <a:r>
              <a:rPr lang="en-US" dirty="0">
                <a:solidFill>
                  <a:srgbClr val="000033"/>
                </a:solidFill>
              </a:rPr>
              <a:t> (Inorganic), Stefano Cabrini, Adam Schwartzberg (</a:t>
            </a:r>
            <a:r>
              <a:rPr lang="en-US" dirty="0" err="1">
                <a:solidFill>
                  <a:srgbClr val="000033"/>
                </a:solidFill>
              </a:rPr>
              <a:t>Nanofab</a:t>
            </a:r>
            <a:r>
              <a:rPr lang="en-US" dirty="0">
                <a:solidFill>
                  <a:srgbClr val="000033"/>
                </a:solidFill>
              </a:rPr>
              <a:t>), Frank Ogletree, Alex Weber-</a:t>
            </a:r>
            <a:r>
              <a:rPr lang="en-US" dirty="0" err="1">
                <a:solidFill>
                  <a:srgbClr val="000033"/>
                </a:solidFill>
              </a:rPr>
              <a:t>Bargioni</a:t>
            </a:r>
            <a:r>
              <a:rPr lang="en-US" dirty="0">
                <a:solidFill>
                  <a:srgbClr val="000033"/>
                </a:solidFill>
              </a:rPr>
              <a:t> (Imaging), Howard </a:t>
            </a:r>
            <a:r>
              <a:rPr lang="en-US" dirty="0" err="1">
                <a:solidFill>
                  <a:srgbClr val="000033"/>
                </a:solidFill>
              </a:rPr>
              <a:t>Padmore</a:t>
            </a:r>
            <a:r>
              <a:rPr lang="en-US" dirty="0">
                <a:solidFill>
                  <a:srgbClr val="000033"/>
                </a:solidFill>
              </a:rPr>
              <a:t> (ALS)</a:t>
            </a:r>
          </a:p>
          <a:p>
            <a:pPr lvl="1">
              <a:spcAft>
                <a:spcPts val="200"/>
              </a:spcAft>
              <a:buNone/>
            </a:pPr>
            <a:endParaRPr lang="en-US" dirty="0">
              <a:solidFill>
                <a:srgbClr val="43A5DA"/>
              </a:solidFill>
            </a:endParaRPr>
          </a:p>
          <a:p>
            <a:pPr lvl="2">
              <a:lnSpc>
                <a:spcPct val="100000"/>
              </a:lnSpc>
              <a:spcBef>
                <a:spcPts val="0"/>
              </a:spcBef>
              <a:spcAft>
                <a:spcPts val="200"/>
              </a:spcAft>
              <a:buNone/>
            </a:pPr>
            <a:endParaRPr lang="en-US" sz="1600" b="1" dirty="0">
              <a:solidFill>
                <a:srgbClr val="43A5DA"/>
              </a:solidFill>
            </a:endParaRPr>
          </a:p>
          <a:p>
            <a:pPr lvl="2">
              <a:lnSpc>
                <a:spcPct val="100000"/>
              </a:lnSpc>
              <a:spcBef>
                <a:spcPts val="0"/>
              </a:spcBef>
              <a:spcAft>
                <a:spcPts val="200"/>
              </a:spcAft>
              <a:buNone/>
            </a:pPr>
            <a:endParaRPr lang="en-US" dirty="0">
              <a:solidFill>
                <a:srgbClr val="000033"/>
              </a:solidFill>
            </a:endParaRPr>
          </a:p>
          <a:p>
            <a:pPr lvl="2">
              <a:lnSpc>
                <a:spcPct val="100000"/>
              </a:lnSpc>
              <a:spcBef>
                <a:spcPts val="0"/>
              </a:spcBef>
              <a:spcAft>
                <a:spcPts val="200"/>
              </a:spcAft>
              <a:buNone/>
            </a:pPr>
            <a:endParaRPr lang="en-US" sz="2000" dirty="0">
              <a:solidFill>
                <a:srgbClr val="000033"/>
              </a:solidFill>
            </a:endParaRPr>
          </a:p>
          <a:p>
            <a:pPr lvl="2">
              <a:lnSpc>
                <a:spcPct val="100000"/>
              </a:lnSpc>
              <a:spcBef>
                <a:spcPts val="0"/>
              </a:spcBef>
              <a:spcAft>
                <a:spcPts val="200"/>
              </a:spcAft>
              <a:buNone/>
            </a:pPr>
            <a:endParaRPr lang="en-US" sz="1600" dirty="0">
              <a:solidFill>
                <a:srgbClr val="000033"/>
              </a:solidFill>
            </a:endParaRPr>
          </a:p>
          <a:p>
            <a:pPr lvl="2">
              <a:lnSpc>
                <a:spcPct val="100000"/>
              </a:lnSpc>
              <a:spcBef>
                <a:spcPts val="0"/>
              </a:spcBef>
              <a:spcAft>
                <a:spcPts val="200"/>
              </a:spcAft>
              <a:buNone/>
            </a:pPr>
            <a:endParaRPr lang="en-US" sz="1600" dirty="0">
              <a:solidFill>
                <a:srgbClr val="000033"/>
              </a:solidFill>
            </a:endParaRPr>
          </a:p>
          <a:p>
            <a:pPr lvl="2">
              <a:lnSpc>
                <a:spcPct val="100000"/>
              </a:lnSpc>
              <a:spcBef>
                <a:spcPts val="0"/>
              </a:spcBef>
              <a:spcAft>
                <a:spcPts val="200"/>
              </a:spcAft>
              <a:buNone/>
            </a:pPr>
            <a:endParaRPr lang="en-US" sz="1600" dirty="0">
              <a:solidFill>
                <a:srgbClr val="000033"/>
              </a:solidFil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832" y="4918349"/>
            <a:ext cx="2255058" cy="1484603"/>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2321" y="2008110"/>
            <a:ext cx="3807424" cy="1645920"/>
          </a:xfrm>
          <a:prstGeom prst="rect">
            <a:avLst/>
          </a:prstGeom>
        </p:spPr>
      </p:pic>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1232" y="1846533"/>
            <a:ext cx="3382256" cy="1893710"/>
          </a:xfrm>
          <a:prstGeom prst="rect">
            <a:avLst/>
          </a:prstGeom>
        </p:spPr>
      </p:pic>
      <p:grpSp>
        <p:nvGrpSpPr>
          <p:cNvPr id="5" name="Group 4"/>
          <p:cNvGrpSpPr/>
          <p:nvPr/>
        </p:nvGrpSpPr>
        <p:grpSpPr>
          <a:xfrm>
            <a:off x="2845423" y="4819595"/>
            <a:ext cx="3937666" cy="1717263"/>
            <a:chOff x="-8249946" y="-1183493"/>
            <a:chExt cx="3937666" cy="1717263"/>
          </a:xfrm>
        </p:grpSpPr>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l="-2"/>
            <a:stretch/>
          </p:blipFill>
          <p:spPr>
            <a:xfrm>
              <a:off x="-8249946" y="-1183493"/>
              <a:ext cx="3937666" cy="1617785"/>
            </a:xfrm>
            <a:prstGeom prst="rect">
              <a:avLst/>
            </a:prstGeom>
          </p:spPr>
        </p:pic>
        <p:pic>
          <p:nvPicPr>
            <p:cNvPr id="20" name="Picture 19" descr="GaNpillarQD1x2.png"/>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840000">
              <a:off x="-8204773" y="-908366"/>
              <a:ext cx="1278041" cy="530387"/>
            </a:xfrm>
            <a:prstGeom prst="rect">
              <a:avLst/>
            </a:prstGeom>
            <a:solidFill>
              <a:srgbClr val="000000"/>
            </a:solidFill>
          </p:spPr>
        </p:pic>
        <p:cxnSp>
          <p:nvCxnSpPr>
            <p:cNvPr id="21" name="Straight Arrow Connector 20"/>
            <p:cNvCxnSpPr/>
            <p:nvPr/>
          </p:nvCxnSpPr>
          <p:spPr>
            <a:xfrm flipV="1">
              <a:off x="-7005206" y="-244305"/>
              <a:ext cx="0" cy="33130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834254" y="-529519"/>
              <a:ext cx="250860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monochromatic electron beam</a:t>
              </a:r>
            </a:p>
          </p:txBody>
        </p:sp>
        <p:sp>
          <p:nvSpPr>
            <p:cNvPr id="28" name="TextBox 27"/>
            <p:cNvSpPr txBox="1"/>
            <p:nvPr/>
          </p:nvSpPr>
          <p:spPr>
            <a:xfrm>
              <a:off x="-7706884" y="-204894"/>
              <a:ext cx="139808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a:ea typeface="+mn-ea"/>
                  <a:cs typeface="+mn-cs"/>
                </a:rPr>
                <a:t>InGaN</a:t>
              </a:r>
              <a:r>
                <a:rPr kumimoji="0" lang="en-US" sz="1400" b="0" i="0" u="none" strike="noStrike" kern="1200" cap="none" spc="0" normalizeH="0" baseline="0" noProof="0" dirty="0">
                  <a:ln>
                    <a:noFill/>
                  </a:ln>
                  <a:solidFill>
                    <a:prstClr val="white"/>
                  </a:solidFill>
                  <a:effectLst/>
                  <a:uLnTx/>
                  <a:uFillTx/>
                  <a:latin typeface="Arial"/>
                  <a:ea typeface="+mn-ea"/>
                  <a:cs typeface="+mn-cs"/>
                </a:rPr>
                <a:t> quantum dot	</a:t>
              </a:r>
            </a:p>
          </p:txBody>
        </p:sp>
        <p:sp>
          <p:nvSpPr>
            <p:cNvPr id="29" name="TextBox 28"/>
            <p:cNvSpPr txBox="1"/>
            <p:nvPr/>
          </p:nvSpPr>
          <p:spPr>
            <a:xfrm>
              <a:off x="-7674707" y="-1167688"/>
              <a:ext cx="15016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p-</a:t>
              </a:r>
              <a:r>
                <a:rPr kumimoji="0" lang="en-US" sz="1400" b="0" i="0" u="none" strike="noStrike" kern="1200" cap="none" spc="0" normalizeH="0" baseline="0" noProof="0" dirty="0" err="1">
                  <a:ln>
                    <a:noFill/>
                  </a:ln>
                  <a:solidFill>
                    <a:prstClr val="white"/>
                  </a:solidFill>
                  <a:effectLst/>
                  <a:uLnTx/>
                  <a:uFillTx/>
                  <a:latin typeface="Arial"/>
                  <a:ea typeface="+mn-ea"/>
                  <a:cs typeface="+mn-cs"/>
                </a:rPr>
                <a:t>GaN</a:t>
              </a:r>
              <a:r>
                <a:rPr kumimoji="0" lang="en-US" sz="1400" b="0" i="0" u="none" strike="noStrike" kern="1200" cap="none" spc="0" normalizeH="0" baseline="0" noProof="0" dirty="0">
                  <a:ln>
                    <a:noFill/>
                  </a:ln>
                  <a:solidFill>
                    <a:prstClr val="white"/>
                  </a:solidFill>
                  <a:effectLst/>
                  <a:uLnTx/>
                  <a:uFillTx/>
                  <a:latin typeface="Arial"/>
                  <a:ea typeface="+mn-ea"/>
                  <a:cs typeface="+mn-cs"/>
                </a:rPr>
                <a:t> pillar </a:t>
              </a:r>
            </a:p>
          </p:txBody>
        </p:sp>
      </p:grpSp>
    </p:spTree>
    <p:extLst>
      <p:ext uri="{BB962C8B-B14F-4D97-AF65-F5344CB8AC3E}">
        <p14:creationId xmlns:p14="http://schemas.microsoft.com/office/powerpoint/2010/main" val="2243818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0" y="85298"/>
            <a:ext cx="9144000" cy="855765"/>
          </a:xfrm>
        </p:spPr>
        <p:txBody>
          <a:bodyPr/>
          <a:lstStyle/>
          <a:p>
            <a:r>
              <a:rPr lang="en-US" dirty="0"/>
              <a:t>Berkeley Lab User Facilities</a:t>
            </a:r>
            <a:br>
              <a:rPr lang="en-US" dirty="0"/>
            </a:br>
            <a:r>
              <a:rPr lang="en-US" dirty="0"/>
              <a:t>Enabling breakthroughs across the sciences</a:t>
            </a:r>
          </a:p>
        </p:txBody>
      </p:sp>
      <p:grpSp>
        <p:nvGrpSpPr>
          <p:cNvPr id="4" name="Group 3"/>
          <p:cNvGrpSpPr/>
          <p:nvPr/>
        </p:nvGrpSpPr>
        <p:grpSpPr>
          <a:xfrm>
            <a:off x="3268256" y="1130240"/>
            <a:ext cx="2710737" cy="2496601"/>
            <a:chOff x="38776" y="1308858"/>
            <a:chExt cx="2710737" cy="2496601"/>
          </a:xfrm>
        </p:grpSpPr>
        <p:sp>
          <p:nvSpPr>
            <p:cNvPr id="13" name="Oval 12"/>
            <p:cNvSpPr/>
            <p:nvPr/>
          </p:nvSpPr>
          <p:spPr bwMode="auto">
            <a:xfrm>
              <a:off x="323118" y="1308858"/>
              <a:ext cx="2142052" cy="2142052"/>
            </a:xfrm>
            <a:prstGeom prst="ellipse">
              <a:avLst/>
            </a:prstGeom>
            <a:blipFill rotWithShape="1">
              <a:blip r:embed="rId3"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22" name="TextBox 21"/>
            <p:cNvSpPr txBox="1"/>
            <p:nvPr/>
          </p:nvSpPr>
          <p:spPr>
            <a:xfrm>
              <a:off x="38776" y="3436127"/>
              <a:ext cx="2710737" cy="3693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The Joint Genome Institute</a:t>
              </a:r>
            </a:p>
          </p:txBody>
        </p:sp>
        <p:sp>
          <p:nvSpPr>
            <p:cNvPr id="25" name="Rectangle 24"/>
            <p:cNvSpPr/>
            <p:nvPr/>
          </p:nvSpPr>
          <p:spPr>
            <a:xfrm rot="20132518">
              <a:off x="122136" y="1551199"/>
              <a:ext cx="1925393" cy="369332"/>
            </a:xfrm>
            <a:prstGeom prst="rect">
              <a:avLst/>
            </a:prstGeom>
            <a:solidFill>
              <a:srgbClr val="FFFFFF">
                <a:alpha val="74000"/>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1,391 Users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0" name="Group 9"/>
          <p:cNvGrpSpPr/>
          <p:nvPr/>
        </p:nvGrpSpPr>
        <p:grpSpPr>
          <a:xfrm>
            <a:off x="6592902" y="1130240"/>
            <a:ext cx="2293547" cy="2489932"/>
            <a:chOff x="6592902" y="1277502"/>
            <a:chExt cx="2293547" cy="2489932"/>
          </a:xfrm>
        </p:grpSpPr>
        <p:grpSp>
          <p:nvGrpSpPr>
            <p:cNvPr id="3" name="Group 2"/>
            <p:cNvGrpSpPr/>
            <p:nvPr/>
          </p:nvGrpSpPr>
          <p:grpSpPr>
            <a:xfrm>
              <a:off x="6744397" y="1277502"/>
              <a:ext cx="2142052" cy="2489932"/>
              <a:chOff x="3538370" y="1277502"/>
              <a:chExt cx="2142052" cy="2489932"/>
            </a:xfrm>
          </p:grpSpPr>
          <p:sp>
            <p:nvSpPr>
              <p:cNvPr id="14" name="Oval 13"/>
              <p:cNvSpPr/>
              <p:nvPr/>
            </p:nvSpPr>
            <p:spPr bwMode="auto">
              <a:xfrm>
                <a:off x="3538370" y="1277502"/>
                <a:ext cx="2142052" cy="2142052"/>
              </a:xfrm>
              <a:prstGeom prst="ellipse">
                <a:avLst/>
              </a:prstGeom>
              <a:blipFill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18" name="TextBox 17"/>
              <p:cNvSpPr txBox="1"/>
              <p:nvPr/>
            </p:nvSpPr>
            <p:spPr>
              <a:xfrm>
                <a:off x="3539208" y="3398102"/>
                <a:ext cx="206558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NERSC</a:t>
                </a:r>
              </a:p>
            </p:txBody>
          </p:sp>
        </p:grpSp>
        <p:sp>
          <p:nvSpPr>
            <p:cNvPr id="26" name="Rectangle 25"/>
            <p:cNvSpPr/>
            <p:nvPr/>
          </p:nvSpPr>
          <p:spPr>
            <a:xfrm rot="20132518">
              <a:off x="6592902" y="1516979"/>
              <a:ext cx="1850096" cy="369332"/>
            </a:xfrm>
            <a:prstGeom prst="rect">
              <a:avLst/>
            </a:prstGeom>
            <a:solidFill>
              <a:srgbClr val="FFFFFF">
                <a:alpha val="74000"/>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6,915 Users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9" name="Group 8"/>
          <p:cNvGrpSpPr/>
          <p:nvPr/>
        </p:nvGrpSpPr>
        <p:grpSpPr>
          <a:xfrm>
            <a:off x="337617" y="1133856"/>
            <a:ext cx="2310177" cy="2142052"/>
            <a:chOff x="3326333" y="1130240"/>
            <a:chExt cx="2310177" cy="2142052"/>
          </a:xfrm>
        </p:grpSpPr>
        <p:sp>
          <p:nvSpPr>
            <p:cNvPr id="16" name="Oval 15"/>
            <p:cNvSpPr/>
            <p:nvPr/>
          </p:nvSpPr>
          <p:spPr bwMode="auto">
            <a:xfrm>
              <a:off x="3494458" y="1130240"/>
              <a:ext cx="2142052" cy="2142052"/>
            </a:xfrm>
            <a:prstGeom prst="ellipse">
              <a:avLst/>
            </a:prstGeom>
            <a:blipFill rotWithShape="1">
              <a:blip r:embed="rId5"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27" name="Rectangle 26"/>
            <p:cNvSpPr/>
            <p:nvPr/>
          </p:nvSpPr>
          <p:spPr>
            <a:xfrm rot="20132518">
              <a:off x="3326333" y="1411380"/>
              <a:ext cx="1888842" cy="369332"/>
            </a:xfrm>
            <a:prstGeom prst="rect">
              <a:avLst/>
            </a:prstGeom>
            <a:solidFill>
              <a:srgbClr val="FFFFFF">
                <a:alpha val="74000"/>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2,317 Users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5" name="Oval 14"/>
          <p:cNvSpPr/>
          <p:nvPr/>
        </p:nvSpPr>
        <p:spPr bwMode="auto">
          <a:xfrm>
            <a:off x="5370927" y="3701060"/>
            <a:ext cx="2142052" cy="2142052"/>
          </a:xfrm>
          <a:prstGeom prst="ellipse">
            <a:avLst/>
          </a:prstGeom>
          <a:blipFill rotWithShape="1">
            <a:blip r:embed="rId6" cstate="screen">
              <a:extLst>
                <a:ext uri="{28A0092B-C50C-407E-A947-70E740481C1C}">
                  <a14:useLocalDpi xmlns:a14="http://schemas.microsoft.com/office/drawing/2010/main"/>
                </a:ext>
              </a:extLst>
            </a:blip>
            <a:srcRect/>
            <a:stretch>
              <a:fillRect b="312"/>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28" name="Rectangle 27"/>
          <p:cNvSpPr/>
          <p:nvPr/>
        </p:nvSpPr>
        <p:spPr>
          <a:xfrm rot="20132518">
            <a:off x="5174528" y="3892780"/>
            <a:ext cx="1840210" cy="369332"/>
          </a:xfrm>
          <a:prstGeom prst="rect">
            <a:avLst/>
          </a:prstGeom>
          <a:solidFill>
            <a:srgbClr val="FFFFFF">
              <a:alpha val="74000"/>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774 Users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extBox 18"/>
          <p:cNvSpPr txBox="1"/>
          <p:nvPr/>
        </p:nvSpPr>
        <p:spPr>
          <a:xfrm>
            <a:off x="4914026" y="5821796"/>
            <a:ext cx="3055855" cy="3693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The Molecular Foundry</a:t>
            </a:r>
          </a:p>
        </p:txBody>
      </p:sp>
      <p:sp>
        <p:nvSpPr>
          <p:cNvPr id="17" name="Oval 16"/>
          <p:cNvSpPr/>
          <p:nvPr/>
        </p:nvSpPr>
        <p:spPr bwMode="auto">
          <a:xfrm>
            <a:off x="1941348" y="3714381"/>
            <a:ext cx="2142052" cy="2142052"/>
          </a:xfrm>
          <a:prstGeom prst="ellipse">
            <a:avLst/>
          </a:prstGeom>
          <a:blipFill rotWithShape="1">
            <a:blip r:embed="rId7" cstate="screen">
              <a:extLst>
                <a:ext uri="{28A0092B-C50C-407E-A947-70E740481C1C}">
                  <a14:useLocalDpi xmlns:a14="http://schemas.microsoft.com/office/drawing/2010/main"/>
                </a:ext>
              </a:extLst>
            </a:blip>
            <a:srcRect/>
            <a:stretch>
              <a:fillRect t="2252"/>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21" name="TextBox 20"/>
          <p:cNvSpPr txBox="1"/>
          <p:nvPr/>
        </p:nvSpPr>
        <p:spPr>
          <a:xfrm>
            <a:off x="1590693" y="5821796"/>
            <a:ext cx="28433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Avenir Next Condensed Demi Bold"/>
              </a:rPr>
              <a:t>Energy Sciences Network</a:t>
            </a:r>
          </a:p>
        </p:txBody>
      </p:sp>
      <p:sp>
        <p:nvSpPr>
          <p:cNvPr id="29" name="Rectangle 28"/>
          <p:cNvSpPr/>
          <p:nvPr/>
        </p:nvSpPr>
        <p:spPr>
          <a:xfrm rot="20132518">
            <a:off x="1637453" y="4001223"/>
            <a:ext cx="2191886" cy="369332"/>
          </a:xfrm>
          <a:prstGeom prst="rect">
            <a:avLst/>
          </a:prstGeom>
          <a:solidFill>
            <a:srgbClr val="FFFFFF">
              <a:alpha val="74000"/>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528 Petabytes/yr.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TextBox 19"/>
          <p:cNvSpPr txBox="1"/>
          <p:nvPr/>
        </p:nvSpPr>
        <p:spPr>
          <a:xfrm>
            <a:off x="0" y="3250840"/>
            <a:ext cx="306502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mn-cs"/>
              </a:rPr>
              <a:t>The Advanced Light Source</a:t>
            </a:r>
          </a:p>
        </p:txBody>
      </p:sp>
      <p:sp>
        <p:nvSpPr>
          <p:cNvPr id="2" name="TextBox 1"/>
          <p:cNvSpPr txBox="1"/>
          <p:nvPr/>
        </p:nvSpPr>
        <p:spPr>
          <a:xfrm>
            <a:off x="0" y="1010709"/>
            <a:ext cx="10318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venir Next Condensed Demi Bold"/>
                <a:ea typeface="+mn-ea"/>
                <a:cs typeface="Avenir Next Condensed Demi Bold"/>
              </a:rPr>
              <a:t>FY2016</a:t>
            </a:r>
          </a:p>
        </p:txBody>
      </p:sp>
    </p:spTree>
    <p:extLst>
      <p:ext uri="{BB962C8B-B14F-4D97-AF65-F5344CB8AC3E}">
        <p14:creationId xmlns:p14="http://schemas.microsoft.com/office/powerpoint/2010/main" val="345759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842" y="1174934"/>
            <a:ext cx="7902677" cy="2773098"/>
          </a:xfrm>
          <a:prstGeom prst="rect">
            <a:avLst/>
          </a:prstGeom>
        </p:spPr>
      </p:pic>
      <p:sp>
        <p:nvSpPr>
          <p:cNvPr id="48129" name="Rectangle 1"/>
          <p:cNvSpPr>
            <a:spLocks noGrp="1" noChangeArrowheads="1"/>
          </p:cNvSpPr>
          <p:nvPr>
            <p:ph type="title"/>
          </p:nvPr>
        </p:nvSpPr>
        <p:spPr>
          <a:xfrm>
            <a:off x="0" y="74951"/>
            <a:ext cx="9144000" cy="855765"/>
          </a:xfrm>
        </p:spPr>
        <p:txBody>
          <a:bodyPr/>
          <a:lstStyle/>
          <a:p>
            <a:pPr>
              <a:defRPr/>
            </a:pPr>
            <a:r>
              <a:rPr lang="en-US" sz="3200" b="1" dirty="0">
                <a:solidFill>
                  <a:schemeClr val="bg1"/>
                </a:solidFill>
                <a:sym typeface="Arial Bold" charset="0"/>
              </a:rPr>
              <a:t>Berkeley Lab’s User Facilities</a:t>
            </a:r>
          </a:p>
        </p:txBody>
      </p:sp>
      <p:grpSp>
        <p:nvGrpSpPr>
          <p:cNvPr id="5" name="Group 4"/>
          <p:cNvGrpSpPr/>
          <p:nvPr/>
        </p:nvGrpSpPr>
        <p:grpSpPr>
          <a:xfrm>
            <a:off x="131277" y="1094783"/>
            <a:ext cx="2035646" cy="1304565"/>
            <a:chOff x="131277" y="2978415"/>
            <a:chExt cx="2035646" cy="1304565"/>
          </a:xfrm>
        </p:grpSpPr>
        <p:sp>
          <p:nvSpPr>
            <p:cNvPr id="21" name="Right Arrow 20"/>
            <p:cNvSpPr/>
            <p:nvPr/>
          </p:nvSpPr>
          <p:spPr>
            <a:xfrm rot="4636525">
              <a:off x="741940" y="3729052"/>
              <a:ext cx="810562" cy="297293"/>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grpSp>
          <p:nvGrpSpPr>
            <p:cNvPr id="22" name="Group 21"/>
            <p:cNvGrpSpPr/>
            <p:nvPr/>
          </p:nvGrpSpPr>
          <p:grpSpPr>
            <a:xfrm>
              <a:off x="131277" y="2978415"/>
              <a:ext cx="2035646" cy="771724"/>
              <a:chOff x="149276" y="2723346"/>
              <a:chExt cx="2035646" cy="771724"/>
            </a:xfrm>
          </p:grpSpPr>
          <p:sp>
            <p:nvSpPr>
              <p:cNvPr id="49" name="Rounded Rectangle 48"/>
              <p:cNvSpPr/>
              <p:nvPr/>
            </p:nvSpPr>
            <p:spPr>
              <a:xfrm>
                <a:off x="149276" y="2723346"/>
                <a:ext cx="2035646" cy="771724"/>
              </a:xfrm>
              <a:prstGeom prst="roundRect">
                <a:avLst>
                  <a:gd name="adj" fmla="val 15571"/>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26" name="Picture 2" descr="http://www.nersc.gov/themes/nersc-sass/images/log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8135" y="2783039"/>
                <a:ext cx="1846191" cy="644576"/>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9" name="Group 8"/>
          <p:cNvGrpSpPr/>
          <p:nvPr/>
        </p:nvGrpSpPr>
        <p:grpSpPr>
          <a:xfrm>
            <a:off x="2629643" y="2743427"/>
            <a:ext cx="1757194" cy="1801197"/>
            <a:chOff x="1924534" y="2893350"/>
            <a:chExt cx="1757194" cy="1801197"/>
          </a:xfrm>
        </p:grpSpPr>
        <p:grpSp>
          <p:nvGrpSpPr>
            <p:cNvPr id="3" name="Group 2"/>
            <p:cNvGrpSpPr/>
            <p:nvPr/>
          </p:nvGrpSpPr>
          <p:grpSpPr>
            <a:xfrm>
              <a:off x="1924534" y="2893350"/>
              <a:ext cx="1757194" cy="1801197"/>
              <a:chOff x="1924534" y="4720420"/>
              <a:chExt cx="1757194" cy="1801197"/>
            </a:xfrm>
          </p:grpSpPr>
          <p:sp>
            <p:nvSpPr>
              <p:cNvPr id="61" name="Right Arrow 60"/>
              <p:cNvSpPr/>
              <p:nvPr/>
            </p:nvSpPr>
            <p:spPr>
              <a:xfrm rot="14970285">
                <a:off x="2410403" y="4979921"/>
                <a:ext cx="829229" cy="310227"/>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59" name="Rounded Rectangle 58"/>
              <p:cNvSpPr/>
              <p:nvPr/>
            </p:nvSpPr>
            <p:spPr>
              <a:xfrm>
                <a:off x="1924534" y="5326586"/>
                <a:ext cx="1757194" cy="1195031"/>
              </a:xfrm>
              <a:prstGeom prst="roundRect">
                <a:avLst>
                  <a:gd name="adj" fmla="val 10724"/>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gr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4356" y="3540331"/>
              <a:ext cx="1617508" cy="1105674"/>
            </a:xfrm>
            <a:prstGeom prst="rect">
              <a:avLst/>
            </a:prstGeom>
          </p:spPr>
        </p:pic>
      </p:grpSp>
      <p:grpSp>
        <p:nvGrpSpPr>
          <p:cNvPr id="12" name="Group 11"/>
          <p:cNvGrpSpPr/>
          <p:nvPr/>
        </p:nvGrpSpPr>
        <p:grpSpPr>
          <a:xfrm>
            <a:off x="7123334" y="1234114"/>
            <a:ext cx="1866891" cy="663765"/>
            <a:chOff x="6551630" y="1012532"/>
            <a:chExt cx="1866891" cy="663765"/>
          </a:xfrm>
        </p:grpSpPr>
        <p:sp>
          <p:nvSpPr>
            <p:cNvPr id="33" name="Right Arrow 32"/>
            <p:cNvSpPr/>
            <p:nvPr/>
          </p:nvSpPr>
          <p:spPr>
            <a:xfrm>
              <a:off x="7673506" y="1154476"/>
              <a:ext cx="745015" cy="310227"/>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35" name="Rounded Rectangle 34"/>
            <p:cNvSpPr/>
            <p:nvPr/>
          </p:nvSpPr>
          <p:spPr>
            <a:xfrm>
              <a:off x="6551630" y="1012532"/>
              <a:ext cx="1239180" cy="663765"/>
            </a:xfrm>
            <a:prstGeom prst="roundRect">
              <a:avLst>
                <a:gd name="adj" fmla="val 10724"/>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21163" y="1067861"/>
              <a:ext cx="1129431" cy="547716"/>
            </a:xfrm>
            <a:prstGeom prst="rect">
              <a:avLst/>
            </a:prstGeom>
          </p:spPr>
        </p:pic>
      </p:grpSp>
      <p:grpSp>
        <p:nvGrpSpPr>
          <p:cNvPr id="14" name="Group 13"/>
          <p:cNvGrpSpPr/>
          <p:nvPr/>
        </p:nvGrpSpPr>
        <p:grpSpPr>
          <a:xfrm>
            <a:off x="64411" y="2861839"/>
            <a:ext cx="2032667" cy="1268639"/>
            <a:chOff x="2680735" y="407658"/>
            <a:chExt cx="2032667" cy="1268639"/>
          </a:xfrm>
        </p:grpSpPr>
        <p:sp>
          <p:nvSpPr>
            <p:cNvPr id="28" name="Right Arrow 27"/>
            <p:cNvSpPr/>
            <p:nvPr/>
          </p:nvSpPr>
          <p:spPr>
            <a:xfrm rot="17122177">
              <a:off x="3536206" y="579890"/>
              <a:ext cx="654691" cy="310227"/>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30" name="Rounded Rectangle 29"/>
            <p:cNvSpPr/>
            <p:nvPr/>
          </p:nvSpPr>
          <p:spPr>
            <a:xfrm>
              <a:off x="2680735" y="980035"/>
              <a:ext cx="2032667" cy="696262"/>
            </a:xfrm>
            <a:prstGeom prst="roundRect">
              <a:avLst>
                <a:gd name="adj" fmla="val 10724"/>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4460" y="1054015"/>
              <a:ext cx="1874536" cy="548302"/>
            </a:xfrm>
            <a:prstGeom prst="rect">
              <a:avLst/>
            </a:prstGeom>
          </p:spPr>
        </p:pic>
      </p:grpSp>
      <p:grpSp>
        <p:nvGrpSpPr>
          <p:cNvPr id="10" name="Group 9"/>
          <p:cNvGrpSpPr/>
          <p:nvPr/>
        </p:nvGrpSpPr>
        <p:grpSpPr>
          <a:xfrm>
            <a:off x="5085383" y="3245605"/>
            <a:ext cx="2593658" cy="1677688"/>
            <a:chOff x="4213156" y="2968316"/>
            <a:chExt cx="2593658" cy="1677688"/>
          </a:xfrm>
        </p:grpSpPr>
        <p:sp>
          <p:nvSpPr>
            <p:cNvPr id="57" name="Right Arrow 56"/>
            <p:cNvSpPr/>
            <p:nvPr/>
          </p:nvSpPr>
          <p:spPr>
            <a:xfrm rot="16726313">
              <a:off x="4894683" y="3286325"/>
              <a:ext cx="933311" cy="297293"/>
            </a:xfrm>
            <a:prstGeom prst="rightArrow">
              <a:avLst/>
            </a:prstGeom>
            <a:solidFill>
              <a:srgbClr val="43A5DA"/>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sp>
          <p:nvSpPr>
            <p:cNvPr id="13" name="Rounded Rectangle 12"/>
            <p:cNvSpPr/>
            <p:nvPr/>
          </p:nvSpPr>
          <p:spPr>
            <a:xfrm>
              <a:off x="4377880" y="3484278"/>
              <a:ext cx="2173749" cy="904395"/>
            </a:xfrm>
            <a:prstGeom prst="roundRect">
              <a:avLst/>
            </a:prstGeom>
            <a:solidFill>
              <a:srgbClr val="FFFFFF"/>
            </a:solidFill>
            <a:ln>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213156" y="3332111"/>
              <a:ext cx="2593658" cy="1313893"/>
            </a:xfrm>
            <a:prstGeom prst="rect">
              <a:avLst/>
            </a:prstGeom>
          </p:spPr>
        </p:pic>
      </p:grpSp>
      <p:sp>
        <p:nvSpPr>
          <p:cNvPr id="52" name="Shape 248"/>
          <p:cNvSpPr/>
          <p:nvPr/>
        </p:nvSpPr>
        <p:spPr>
          <a:xfrm>
            <a:off x="370250" y="4871729"/>
            <a:ext cx="8489860" cy="169277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285750" indent="-285750">
              <a:spcAft>
                <a:spcPts val="1200"/>
              </a:spcAft>
              <a:buFont typeface="Arial" panose="020B0604020202020204" pitchFamily="34" charset="0"/>
              <a:buChar char="•"/>
            </a:pPr>
            <a:r>
              <a:rPr lang="en-US" dirty="0">
                <a:solidFill>
                  <a:srgbClr val="002060"/>
                </a:solidFill>
                <a:latin typeface="Avenir Medium" panose="02000503020000020003" pitchFamily="2" charset="0"/>
              </a:rPr>
              <a:t>User facilities provide unique research resources to the scientific community in order to increase the scope, technical depth, and impact of their research. </a:t>
            </a:r>
          </a:p>
          <a:p>
            <a:pPr marL="285750" indent="-285750">
              <a:spcAft>
                <a:spcPts val="1200"/>
              </a:spcAft>
              <a:buFont typeface="Arial" panose="020B0604020202020204" pitchFamily="34" charset="0"/>
              <a:buChar char="•"/>
            </a:pPr>
            <a:r>
              <a:rPr lang="en-US" dirty="0">
                <a:solidFill>
                  <a:srgbClr val="002060"/>
                </a:solidFill>
                <a:latin typeface="Avenir Medium" panose="02000503020000020003" pitchFamily="2" charset="0"/>
              </a:rPr>
              <a:t>Each year, Berkeley Lab serves ~11,500 members of the U.S. and international scientific community</a:t>
            </a:r>
          </a:p>
          <a:p>
            <a:pPr marL="285750" indent="-285750">
              <a:spcAft>
                <a:spcPts val="1200"/>
              </a:spcAft>
              <a:buFont typeface="Arial" panose="020B0604020202020204" pitchFamily="34" charset="0"/>
              <a:buChar char="•"/>
            </a:pPr>
            <a:endParaRPr dirty="0">
              <a:solidFill>
                <a:srgbClr val="002060"/>
              </a:solidFill>
              <a:latin typeface="Avenir Medium" panose="02000503020000020003" pitchFamily="2" charset="0"/>
            </a:endParaRPr>
          </a:p>
        </p:txBody>
      </p:sp>
      <p:sp>
        <p:nvSpPr>
          <p:cNvPr id="4" name="Oval 3">
            <a:extLst>
              <a:ext uri="{FF2B5EF4-FFF2-40B4-BE49-F238E27FC236}">
                <a16:creationId xmlns:a16="http://schemas.microsoft.com/office/drawing/2014/main" id="{A6B53911-80E2-EE45-BD35-E58629C002F5}"/>
              </a:ext>
            </a:extLst>
          </p:cNvPr>
          <p:cNvSpPr>
            <a:spLocks noChangeAspect="1"/>
          </p:cNvSpPr>
          <p:nvPr/>
        </p:nvSpPr>
        <p:spPr bwMode="auto">
          <a:xfrm>
            <a:off x="2270266" y="2600703"/>
            <a:ext cx="2503312" cy="2503312"/>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9081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Advanced Light Source</a:t>
            </a:r>
          </a:p>
        </p:txBody>
      </p:sp>
      <p:pic>
        <p:nvPicPr>
          <p:cNvPr id="6" name="Picture 5" descr="ALS_panoramic_1.png">
            <a:extLst>
              <a:ext uri="{FF2B5EF4-FFF2-40B4-BE49-F238E27FC236}">
                <a16:creationId xmlns:a16="http://schemas.microsoft.com/office/drawing/2014/main" id="{98DBD2AC-2C31-1F4B-A6EB-834379F720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1869"/>
            <a:ext cx="9144000" cy="2560320"/>
          </a:xfrm>
          <a:prstGeom prst="rect">
            <a:avLst/>
          </a:prstGeom>
        </p:spPr>
      </p:pic>
      <p:sp>
        <p:nvSpPr>
          <p:cNvPr id="7" name="Content Placeholder 4">
            <a:extLst>
              <a:ext uri="{FF2B5EF4-FFF2-40B4-BE49-F238E27FC236}">
                <a16:creationId xmlns:a16="http://schemas.microsoft.com/office/drawing/2014/main" id="{5B5A41E2-96F7-2C40-B6F1-02F1520F1E2D}"/>
              </a:ext>
            </a:extLst>
          </p:cNvPr>
          <p:cNvSpPr txBox="1">
            <a:spLocks/>
          </p:cNvSpPr>
          <p:nvPr/>
        </p:nvSpPr>
        <p:spPr>
          <a:xfrm>
            <a:off x="457200" y="3806544"/>
            <a:ext cx="8489188" cy="2173139"/>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342900" marR="0" lvl="1" indent="-342900" algn="l" defTabSz="914400" rtl="0" eaLnBrk="1" fontAlgn="auto" latinLnBrk="0" hangingPunct="1">
              <a:lnSpc>
                <a:spcPct val="100000"/>
              </a:lnSpc>
              <a:spcBef>
                <a:spcPts val="0"/>
              </a:spcBef>
              <a:spcAft>
                <a:spcPts val="600"/>
              </a:spcAft>
              <a:buClrTx/>
              <a:buSzTx/>
              <a:buFont typeface="Wingdings" charset="2"/>
              <a:buChar char="§"/>
              <a:tabLst/>
              <a:defRPr/>
            </a:pP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World-leading synchrotron light source facility for high-brightness </a:t>
            </a: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soft x-ray science</a:t>
            </a:r>
          </a:p>
          <a:p>
            <a:pPr marL="342900" marR="0" lvl="1" indent="-342900" algn="l" defTabSz="914400" rtl="0" eaLnBrk="1" fontAlgn="auto" latinLnBrk="0" hangingPunct="1">
              <a:lnSpc>
                <a:spcPct val="100000"/>
              </a:lnSpc>
              <a:spcBef>
                <a:spcPts val="0"/>
              </a:spcBef>
              <a:spcAft>
                <a:spcPts val="600"/>
              </a:spcAft>
              <a:buClrTx/>
              <a:buSzTx/>
              <a:buFont typeface="Wingdings" charset="2"/>
              <a:buChar char="§"/>
              <a:tabLst/>
              <a:defRPr/>
            </a:pP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Additional leading-edge performance ranging from the </a:t>
            </a: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infrared through hard x-ray</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spectral regions</a:t>
            </a:r>
          </a:p>
        </p:txBody>
      </p:sp>
    </p:spTree>
    <p:extLst>
      <p:ext uri="{BB962C8B-B14F-4D97-AF65-F5344CB8AC3E}">
        <p14:creationId xmlns:p14="http://schemas.microsoft.com/office/powerpoint/2010/main" val="62512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Avenir Next Condensed Demi Bold" charset="0"/>
                <a:ea typeface="Avenir Next Condensed Demi Bold" charset="0"/>
                <a:cs typeface="Avenir Next Condensed Demi Bold" charset="0"/>
              </a:rPr>
              <a:t>The ALS: World Leading Soft X-Ray Facility for Scientific Discovery </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78541"/>
            <a:ext cx="9144000" cy="4770252"/>
          </a:xfrm>
          <a:prstGeom prst="rect">
            <a:avLst/>
          </a:prstGeom>
        </p:spPr>
      </p:pic>
    </p:spTree>
    <p:extLst>
      <p:ext uri="{BB962C8B-B14F-4D97-AF65-F5344CB8AC3E}">
        <p14:creationId xmlns:p14="http://schemas.microsoft.com/office/powerpoint/2010/main" val="4187363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ALS Science &amp; Example Capabilities</a:t>
            </a:r>
          </a:p>
        </p:txBody>
      </p:sp>
      <p:grpSp>
        <p:nvGrpSpPr>
          <p:cNvPr id="5" name="Group 4">
            <a:extLst>
              <a:ext uri="{FF2B5EF4-FFF2-40B4-BE49-F238E27FC236}">
                <a16:creationId xmlns:a16="http://schemas.microsoft.com/office/drawing/2014/main" id="{5D0B1D7A-A74D-BB45-9618-1D3C4C1BB380}"/>
              </a:ext>
            </a:extLst>
          </p:cNvPr>
          <p:cNvGrpSpPr/>
          <p:nvPr/>
        </p:nvGrpSpPr>
        <p:grpSpPr>
          <a:xfrm>
            <a:off x="378373" y="811727"/>
            <a:ext cx="5181600" cy="1815520"/>
            <a:chOff x="378373" y="1005697"/>
            <a:chExt cx="5181600" cy="1815520"/>
          </a:xfrm>
        </p:grpSpPr>
        <p:pic>
          <p:nvPicPr>
            <p:cNvPr id="11" name="Picture 10">
              <a:extLst>
                <a:ext uri="{FF2B5EF4-FFF2-40B4-BE49-F238E27FC236}">
                  <a16:creationId xmlns:a16="http://schemas.microsoft.com/office/drawing/2014/main" id="{ACEBD2B8-AC32-3741-89B5-E0834D706C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535" y="1005697"/>
              <a:ext cx="3546764" cy="1323812"/>
            </a:xfrm>
            <a:prstGeom prst="rect">
              <a:avLst/>
            </a:prstGeom>
          </p:spPr>
        </p:pic>
        <p:sp>
          <p:nvSpPr>
            <p:cNvPr id="13" name="Content Placeholder 4">
              <a:extLst>
                <a:ext uri="{FF2B5EF4-FFF2-40B4-BE49-F238E27FC236}">
                  <a16:creationId xmlns:a16="http://schemas.microsoft.com/office/drawing/2014/main" id="{1F1D1B13-C3EA-164A-AEBA-FB9D1B7BBA88}"/>
                </a:ext>
              </a:extLst>
            </p:cNvPr>
            <p:cNvSpPr txBox="1">
              <a:spLocks/>
            </p:cNvSpPr>
            <p:nvPr/>
          </p:nvSpPr>
          <p:spPr>
            <a:xfrm>
              <a:off x="378373" y="2372694"/>
              <a:ext cx="5181600" cy="448523"/>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scanning transmission x-ray microscopy</a:t>
              </a:r>
            </a:p>
          </p:txBody>
        </p:sp>
      </p:grpSp>
      <p:grpSp>
        <p:nvGrpSpPr>
          <p:cNvPr id="17" name="Group 16">
            <a:extLst>
              <a:ext uri="{FF2B5EF4-FFF2-40B4-BE49-F238E27FC236}">
                <a16:creationId xmlns:a16="http://schemas.microsoft.com/office/drawing/2014/main" id="{1B962E4A-8357-0B44-8B67-5C9E85AB4ADA}"/>
              </a:ext>
            </a:extLst>
          </p:cNvPr>
          <p:cNvGrpSpPr/>
          <p:nvPr/>
        </p:nvGrpSpPr>
        <p:grpSpPr>
          <a:xfrm>
            <a:off x="378373" y="2616996"/>
            <a:ext cx="5181600" cy="1798276"/>
            <a:chOff x="4776575" y="1007466"/>
            <a:chExt cx="5181600" cy="1798276"/>
          </a:xfrm>
        </p:grpSpPr>
        <p:pic>
          <p:nvPicPr>
            <p:cNvPr id="8" name="Picture 7">
              <a:extLst>
                <a:ext uri="{FF2B5EF4-FFF2-40B4-BE49-F238E27FC236}">
                  <a16:creationId xmlns:a16="http://schemas.microsoft.com/office/drawing/2014/main" id="{BBC1CD0C-B174-7A49-B9F3-A3F74F4677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0387" y="1007466"/>
              <a:ext cx="3581114" cy="1308188"/>
            </a:xfrm>
            <a:prstGeom prst="rect">
              <a:avLst/>
            </a:prstGeom>
          </p:spPr>
        </p:pic>
        <p:sp>
          <p:nvSpPr>
            <p:cNvPr id="14" name="Content Placeholder 4">
              <a:extLst>
                <a:ext uri="{FF2B5EF4-FFF2-40B4-BE49-F238E27FC236}">
                  <a16:creationId xmlns:a16="http://schemas.microsoft.com/office/drawing/2014/main" id="{0E42F5F5-A5F7-5E44-B0F2-971DF82A01DE}"/>
                </a:ext>
              </a:extLst>
            </p:cNvPr>
            <p:cNvSpPr txBox="1">
              <a:spLocks/>
            </p:cNvSpPr>
            <p:nvPr/>
          </p:nvSpPr>
          <p:spPr>
            <a:xfrm>
              <a:off x="4776575" y="2357219"/>
              <a:ext cx="5181600" cy="448523"/>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x-ray </a:t>
              </a:r>
              <a:r>
                <a:rPr kumimoji="0" lang="en-US" sz="1600" b="0" i="0" u="none" strike="noStrike" kern="1200" cap="none" spc="0" normalizeH="0" baseline="0" noProof="0" dirty="0" err="1">
                  <a:ln>
                    <a:noFill/>
                  </a:ln>
                  <a:solidFill>
                    <a:srgbClr val="2D2D2A"/>
                  </a:solidFill>
                  <a:effectLst/>
                  <a:uLnTx/>
                  <a:uFillTx/>
                  <a:latin typeface="Avenir Next" charset="0"/>
                  <a:ea typeface="Avenir Next" charset="0"/>
                  <a:cs typeface="Avenir Next" charset="0"/>
                </a:rPr>
                <a:t>microtomography</a:t>
              </a:r>
              <a:endPar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endParaRPr>
            </a:p>
          </p:txBody>
        </p:sp>
      </p:grpSp>
      <p:grpSp>
        <p:nvGrpSpPr>
          <p:cNvPr id="18" name="Group 17">
            <a:extLst>
              <a:ext uri="{FF2B5EF4-FFF2-40B4-BE49-F238E27FC236}">
                <a16:creationId xmlns:a16="http://schemas.microsoft.com/office/drawing/2014/main" id="{A8DD3474-E6D1-4441-A415-AE5F6CEA7994}"/>
              </a:ext>
            </a:extLst>
          </p:cNvPr>
          <p:cNvGrpSpPr/>
          <p:nvPr/>
        </p:nvGrpSpPr>
        <p:grpSpPr>
          <a:xfrm>
            <a:off x="4728036" y="868201"/>
            <a:ext cx="5181600" cy="1728345"/>
            <a:chOff x="4673282" y="4581463"/>
            <a:chExt cx="5181600" cy="1728345"/>
          </a:xfrm>
        </p:grpSpPr>
        <p:pic>
          <p:nvPicPr>
            <p:cNvPr id="4" name="Picture 3">
              <a:extLst>
                <a:ext uri="{FF2B5EF4-FFF2-40B4-BE49-F238E27FC236}">
                  <a16:creationId xmlns:a16="http://schemas.microsoft.com/office/drawing/2014/main" id="{3CEED46C-307D-0E49-9493-EB798ACFB2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76575" y="4581463"/>
              <a:ext cx="3801867" cy="1237446"/>
            </a:xfrm>
            <a:prstGeom prst="rect">
              <a:avLst/>
            </a:prstGeom>
          </p:spPr>
        </p:pic>
        <p:sp>
          <p:nvSpPr>
            <p:cNvPr id="15" name="Content Placeholder 4">
              <a:extLst>
                <a:ext uri="{FF2B5EF4-FFF2-40B4-BE49-F238E27FC236}">
                  <a16:creationId xmlns:a16="http://schemas.microsoft.com/office/drawing/2014/main" id="{3430D255-5C3E-F348-B1B0-70F96165AC4F}"/>
                </a:ext>
              </a:extLst>
            </p:cNvPr>
            <p:cNvSpPr txBox="1">
              <a:spLocks/>
            </p:cNvSpPr>
            <p:nvPr/>
          </p:nvSpPr>
          <p:spPr>
            <a:xfrm>
              <a:off x="4673282" y="5861285"/>
              <a:ext cx="5181600" cy="448523"/>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synchrotron infrared </a:t>
              </a:r>
              <a:r>
                <a:rPr kumimoji="0" lang="en-US" sz="1600" b="0" i="0" u="none" strike="noStrike" kern="1200" cap="none" spc="0" normalizeH="0" baseline="0" noProof="0" dirty="0" err="1">
                  <a:ln>
                    <a:noFill/>
                  </a:ln>
                  <a:solidFill>
                    <a:srgbClr val="2D2D2A"/>
                  </a:solidFill>
                  <a:effectLst/>
                  <a:uLnTx/>
                  <a:uFillTx/>
                  <a:latin typeface="Avenir Next" charset="0"/>
                  <a:ea typeface="Avenir Next" charset="0"/>
                  <a:cs typeface="Avenir Next" charset="0"/>
                </a:rPr>
                <a:t>nanospectroscopy</a:t>
              </a:r>
              <a:endPar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endParaRPr>
            </a:p>
          </p:txBody>
        </p:sp>
      </p:grpSp>
      <p:grpSp>
        <p:nvGrpSpPr>
          <p:cNvPr id="19" name="Group 18">
            <a:extLst>
              <a:ext uri="{FF2B5EF4-FFF2-40B4-BE49-F238E27FC236}">
                <a16:creationId xmlns:a16="http://schemas.microsoft.com/office/drawing/2014/main" id="{91DFE605-5A00-7C42-952A-C5D300EFECAD}"/>
              </a:ext>
            </a:extLst>
          </p:cNvPr>
          <p:cNvGrpSpPr/>
          <p:nvPr/>
        </p:nvGrpSpPr>
        <p:grpSpPr>
          <a:xfrm>
            <a:off x="419271" y="4398598"/>
            <a:ext cx="3642128" cy="1689530"/>
            <a:chOff x="446981" y="4620278"/>
            <a:chExt cx="3642128" cy="1689530"/>
          </a:xfrm>
        </p:grpSpPr>
        <p:pic>
          <p:nvPicPr>
            <p:cNvPr id="9" name="Picture 8">
              <a:extLst>
                <a:ext uri="{FF2B5EF4-FFF2-40B4-BE49-F238E27FC236}">
                  <a16:creationId xmlns:a16="http://schemas.microsoft.com/office/drawing/2014/main" id="{B9E59364-D860-EC4B-9D08-83775EA2BF8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6535" y="4620278"/>
              <a:ext cx="3632574" cy="1241007"/>
            </a:xfrm>
            <a:prstGeom prst="rect">
              <a:avLst/>
            </a:prstGeom>
          </p:spPr>
        </p:pic>
        <p:sp>
          <p:nvSpPr>
            <p:cNvPr id="16" name="Content Placeholder 4">
              <a:extLst>
                <a:ext uri="{FF2B5EF4-FFF2-40B4-BE49-F238E27FC236}">
                  <a16:creationId xmlns:a16="http://schemas.microsoft.com/office/drawing/2014/main" id="{31BF2BE6-B09D-4B4D-9F47-59211C8D26A8}"/>
                </a:ext>
              </a:extLst>
            </p:cNvPr>
            <p:cNvSpPr txBox="1">
              <a:spLocks/>
            </p:cNvSpPr>
            <p:nvPr/>
          </p:nvSpPr>
          <p:spPr>
            <a:xfrm>
              <a:off x="446981" y="5861285"/>
              <a:ext cx="3642128" cy="448523"/>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protein crystallography; soft x-ray tomography</a:t>
              </a:r>
            </a:p>
          </p:txBody>
        </p:sp>
      </p:grpSp>
      <p:grpSp>
        <p:nvGrpSpPr>
          <p:cNvPr id="21" name="Group 20">
            <a:extLst>
              <a:ext uri="{FF2B5EF4-FFF2-40B4-BE49-F238E27FC236}">
                <a16:creationId xmlns:a16="http://schemas.microsoft.com/office/drawing/2014/main" id="{CA493837-BB50-F94E-AE36-C45B15A56C9B}"/>
              </a:ext>
            </a:extLst>
          </p:cNvPr>
          <p:cNvGrpSpPr/>
          <p:nvPr/>
        </p:nvGrpSpPr>
        <p:grpSpPr>
          <a:xfrm>
            <a:off x="4782233" y="2568795"/>
            <a:ext cx="5181600" cy="1804572"/>
            <a:chOff x="4721155" y="2889486"/>
            <a:chExt cx="5181600" cy="1804572"/>
          </a:xfrm>
        </p:grpSpPr>
        <p:pic>
          <p:nvPicPr>
            <p:cNvPr id="12" name="Picture 11">
              <a:extLst>
                <a:ext uri="{FF2B5EF4-FFF2-40B4-BE49-F238E27FC236}">
                  <a16:creationId xmlns:a16="http://schemas.microsoft.com/office/drawing/2014/main" id="{28F91C87-0E89-7C46-9750-45135931C61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76575" y="2889486"/>
              <a:ext cx="3801867" cy="1348691"/>
            </a:xfrm>
            <a:prstGeom prst="rect">
              <a:avLst/>
            </a:prstGeom>
          </p:spPr>
        </p:pic>
        <p:sp>
          <p:nvSpPr>
            <p:cNvPr id="20" name="Content Placeholder 4">
              <a:extLst>
                <a:ext uri="{FF2B5EF4-FFF2-40B4-BE49-F238E27FC236}">
                  <a16:creationId xmlns:a16="http://schemas.microsoft.com/office/drawing/2014/main" id="{D5DE6794-DE4F-B840-8877-B438E9272A00}"/>
                </a:ext>
              </a:extLst>
            </p:cNvPr>
            <p:cNvSpPr txBox="1">
              <a:spLocks/>
            </p:cNvSpPr>
            <p:nvPr/>
          </p:nvSpPr>
          <p:spPr>
            <a:xfrm>
              <a:off x="4721155" y="4245535"/>
              <a:ext cx="5181600" cy="448523"/>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angle-resolved photoemission spectroscopy</a:t>
              </a:r>
            </a:p>
          </p:txBody>
        </p:sp>
      </p:grpSp>
      <p:grpSp>
        <p:nvGrpSpPr>
          <p:cNvPr id="23" name="Group 22">
            <a:extLst>
              <a:ext uri="{FF2B5EF4-FFF2-40B4-BE49-F238E27FC236}">
                <a16:creationId xmlns:a16="http://schemas.microsoft.com/office/drawing/2014/main" id="{6DDFA891-CC88-DC47-88F9-194C59D64E34}"/>
              </a:ext>
            </a:extLst>
          </p:cNvPr>
          <p:cNvGrpSpPr/>
          <p:nvPr/>
        </p:nvGrpSpPr>
        <p:grpSpPr>
          <a:xfrm>
            <a:off x="4768378" y="4339164"/>
            <a:ext cx="5181600" cy="1756311"/>
            <a:chOff x="322955" y="2921417"/>
            <a:chExt cx="5181600" cy="1756311"/>
          </a:xfrm>
        </p:grpSpPr>
        <p:pic>
          <p:nvPicPr>
            <p:cNvPr id="10" name="Picture 9">
              <a:extLst>
                <a:ext uri="{FF2B5EF4-FFF2-40B4-BE49-F238E27FC236}">
                  <a16:creationId xmlns:a16="http://schemas.microsoft.com/office/drawing/2014/main" id="{8B90B3A6-CE0F-AE4E-B27F-ED391838242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3791" y="2921417"/>
              <a:ext cx="3753982" cy="1316055"/>
            </a:xfrm>
            <a:prstGeom prst="rect">
              <a:avLst/>
            </a:prstGeom>
          </p:spPr>
        </p:pic>
        <p:sp>
          <p:nvSpPr>
            <p:cNvPr id="22" name="Content Placeholder 4">
              <a:extLst>
                <a:ext uri="{FF2B5EF4-FFF2-40B4-BE49-F238E27FC236}">
                  <a16:creationId xmlns:a16="http://schemas.microsoft.com/office/drawing/2014/main" id="{6C837698-17CC-1142-BDC1-550C2E7FEC9A}"/>
                </a:ext>
              </a:extLst>
            </p:cNvPr>
            <p:cNvSpPr txBox="1">
              <a:spLocks/>
            </p:cNvSpPr>
            <p:nvPr/>
          </p:nvSpPr>
          <p:spPr>
            <a:xfrm>
              <a:off x="322955" y="4229205"/>
              <a:ext cx="5181600" cy="448523"/>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scanning transmission x-ray microscopy; </a:t>
              </a:r>
              <a:br>
                <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br>
              <a:r>
                <a:rPr kumimoji="0" lang="en-US" sz="16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EUV lithography</a:t>
              </a:r>
            </a:p>
          </p:txBody>
        </p:sp>
      </p:grpSp>
    </p:spTree>
    <p:extLst>
      <p:ext uri="{BB962C8B-B14F-4D97-AF65-F5344CB8AC3E}">
        <p14:creationId xmlns:p14="http://schemas.microsoft.com/office/powerpoint/2010/main" val="2783207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ALS Scale and Scope</a:t>
            </a:r>
          </a:p>
        </p:txBody>
      </p:sp>
      <p:sp>
        <p:nvSpPr>
          <p:cNvPr id="6" name="Content Placeholder 4">
            <a:extLst>
              <a:ext uri="{FF2B5EF4-FFF2-40B4-BE49-F238E27FC236}">
                <a16:creationId xmlns:a16="http://schemas.microsoft.com/office/drawing/2014/main" id="{AC0163A9-B07C-2A4A-AAF3-C0FE8A2BCA23}"/>
              </a:ext>
            </a:extLst>
          </p:cNvPr>
          <p:cNvSpPr txBox="1">
            <a:spLocks/>
          </p:cNvSpPr>
          <p:nvPr/>
        </p:nvSpPr>
        <p:spPr>
          <a:xfrm>
            <a:off x="327406" y="1301598"/>
            <a:ext cx="8489188" cy="2173139"/>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3"/>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342900" marR="0" lvl="1" indent="-342900" algn="l" defTabSz="914400" rtl="0" eaLnBrk="1" fontAlgn="auto" latinLnBrk="0" hangingPunct="1">
              <a:lnSpc>
                <a:spcPct val="100000"/>
              </a:lnSpc>
              <a:spcBef>
                <a:spcPts val="0"/>
              </a:spcBef>
              <a:spcAft>
                <a:spcPts val="600"/>
              </a:spcAft>
              <a:buClrTx/>
              <a:buSzTx/>
              <a:buFont typeface="Wingdings" charset="2"/>
              <a:buChar char="§"/>
              <a:tabLst/>
              <a:defRPr/>
            </a:pP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2,000+ users</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and </a:t>
            </a: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~1,000 peer-reviewed journal articles </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each year</a:t>
            </a:r>
          </a:p>
          <a:p>
            <a:pPr marL="342900" marR="0" lvl="1" indent="-342900" algn="l" defTabSz="914400" rtl="0" eaLnBrk="1" fontAlgn="auto" latinLnBrk="0" hangingPunct="1">
              <a:lnSpc>
                <a:spcPct val="100000"/>
              </a:lnSpc>
              <a:spcBef>
                <a:spcPts val="0"/>
              </a:spcBef>
              <a:spcAft>
                <a:spcPts val="600"/>
              </a:spcAft>
              <a:buClrTx/>
              <a:buSzTx/>
              <a:buFont typeface="Wingdings" charset="2"/>
              <a:buChar char="§"/>
              <a:tabLst/>
              <a:defRPr/>
            </a:pP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40</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a:t>
            </a: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beamlines</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all operating simultaneously</a:t>
            </a:r>
          </a:p>
          <a:p>
            <a:pPr marL="342900" marR="0" lvl="1" indent="-342900" algn="l" defTabSz="914400" rtl="0" eaLnBrk="1" fontAlgn="auto" latinLnBrk="0" hangingPunct="1">
              <a:lnSpc>
                <a:spcPct val="100000"/>
              </a:lnSpc>
              <a:spcBef>
                <a:spcPts val="0"/>
              </a:spcBef>
              <a:spcAft>
                <a:spcPts val="600"/>
              </a:spcAft>
              <a:buClrTx/>
              <a:buSzTx/>
              <a:buFont typeface="Wingdings" charset="2"/>
              <a:buChar char="§"/>
              <a:tabLst/>
              <a:defRPr/>
            </a:pP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$65 million</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operating budget from DOE-BES</a:t>
            </a:r>
            <a:endPar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endParaRPr>
          </a:p>
          <a:p>
            <a:pPr marL="342900" marR="0" lvl="1" indent="-342900" algn="l" defTabSz="914400" rtl="0" eaLnBrk="1" fontAlgn="auto" latinLnBrk="0" hangingPunct="1">
              <a:lnSpc>
                <a:spcPct val="100000"/>
              </a:lnSpc>
              <a:spcBef>
                <a:spcPts val="0"/>
              </a:spcBef>
              <a:spcAft>
                <a:spcPts val="600"/>
              </a:spcAft>
              <a:buClrTx/>
              <a:buSzTx/>
              <a:buFont typeface="Wingdings" charset="2"/>
              <a:buChar char="§"/>
              <a:tabLst/>
              <a:defRPr/>
            </a:pP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180</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a:t>
            </a: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staff</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(scientists, engineers, technicians, operations and support staff)</a:t>
            </a:r>
          </a:p>
          <a:p>
            <a:pPr marL="342900" marR="0" lvl="1" indent="-342900" algn="l" defTabSz="914400" rtl="0" eaLnBrk="1" fontAlgn="auto" latinLnBrk="0" hangingPunct="1">
              <a:lnSpc>
                <a:spcPct val="100000"/>
              </a:lnSpc>
              <a:spcBef>
                <a:spcPts val="0"/>
              </a:spcBef>
              <a:spcAft>
                <a:spcPts val="600"/>
              </a:spcAft>
              <a:buClrTx/>
              <a:buSzTx/>
              <a:buFont typeface="Wingdings" charset="2"/>
              <a:buChar char="§"/>
              <a:tabLst/>
              <a:defRPr/>
            </a:pP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5,000</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a:t>
            </a: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hours</a:t>
            </a: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 of operation annually (run 24 hours/day when not in maintenance period)</a:t>
            </a:r>
          </a:p>
          <a:p>
            <a:pPr marL="342900" marR="0" lvl="1" indent="-342900" algn="l" defTabSz="914400" rtl="0" eaLnBrk="1" fontAlgn="auto" latinLnBrk="0" hangingPunct="1">
              <a:lnSpc>
                <a:spcPct val="100000"/>
              </a:lnSpc>
              <a:spcBef>
                <a:spcPts val="0"/>
              </a:spcBef>
              <a:spcAft>
                <a:spcPts val="600"/>
              </a:spcAft>
              <a:buClrTx/>
              <a:buSzTx/>
              <a:buFont typeface="Wingdings" charset="2"/>
              <a:buChar char="§"/>
              <a:tabLst/>
              <a:defRPr/>
            </a:pPr>
            <a:r>
              <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rPr>
              <a:t>Average user stay is </a:t>
            </a:r>
            <a:r>
              <a:rPr kumimoji="0" lang="en-US" sz="2400" b="1" i="0" u="none" strike="noStrike" kern="1200" cap="none" spc="0" normalizeH="0" baseline="0" noProof="0" dirty="0">
                <a:ln>
                  <a:noFill/>
                </a:ln>
                <a:solidFill>
                  <a:srgbClr val="2D2D2A"/>
                </a:solidFill>
                <a:effectLst/>
                <a:uLnTx/>
                <a:uFillTx/>
                <a:latin typeface="Avenir Next" charset="0"/>
                <a:ea typeface="Avenir Next" charset="0"/>
                <a:cs typeface="Avenir Next" charset="0"/>
              </a:rPr>
              <a:t>1–3 days</a:t>
            </a:r>
            <a:endParaRPr kumimoji="0" lang="en-US" sz="2400" b="0" i="0" u="none" strike="noStrike" kern="1200" cap="none" spc="0" normalizeH="0" baseline="0" noProof="0" dirty="0">
              <a:ln>
                <a:noFill/>
              </a:ln>
              <a:solidFill>
                <a:srgbClr val="2D2D2A"/>
              </a:solidFill>
              <a:effectLst/>
              <a:uLnTx/>
              <a:uFillTx/>
              <a:latin typeface="Avenir Next" charset="0"/>
              <a:ea typeface="Avenir Next" charset="0"/>
              <a:cs typeface="Avenir Next" charset="0"/>
            </a:endParaRPr>
          </a:p>
        </p:txBody>
      </p:sp>
    </p:spTree>
    <p:extLst>
      <p:ext uri="{BB962C8B-B14F-4D97-AF65-F5344CB8AC3E}">
        <p14:creationId xmlns:p14="http://schemas.microsoft.com/office/powerpoint/2010/main" val="4266982043"/>
      </p:ext>
    </p:extLst>
  </p:cSld>
  <p:clrMapOvr>
    <a:masterClrMapping/>
  </p:clrMapOvr>
</p:sld>
</file>

<file path=ppt/theme/theme1.xml><?xml version="1.0" encoding="utf-8"?>
<a:theme xmlns:a="http://schemas.openxmlformats.org/drawingml/2006/main" name="1_Molecular Foundry 1">
  <a:themeElements>
    <a:clrScheme name="MS_foundry">
      <a:dk1>
        <a:srgbClr val="000033"/>
      </a:dk1>
      <a:lt1>
        <a:sysClr val="window" lastClr="FFFFFF"/>
      </a:lt1>
      <a:dk2>
        <a:srgbClr val="000033"/>
      </a:dk2>
      <a:lt2>
        <a:srgbClr val="E3E3F4"/>
      </a:lt2>
      <a:accent1>
        <a:srgbClr val="3399CC"/>
      </a:accent1>
      <a:accent2>
        <a:srgbClr val="000033"/>
      </a:accent2>
      <a:accent3>
        <a:srgbClr val="CC3333"/>
      </a:accent3>
      <a:accent4>
        <a:srgbClr val="FF9933"/>
      </a:accent4>
      <a:accent5>
        <a:srgbClr val="3D6982"/>
      </a:accent5>
      <a:accent6>
        <a:srgbClr val="6E86A7"/>
      </a:accent6>
      <a:hlink>
        <a:srgbClr val="2998E3"/>
      </a:hlink>
      <a:folHlink>
        <a:srgbClr val="6E86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50000"/>
          </a:schemeClr>
        </a:solidFill>
        <a:ln>
          <a:noFill/>
        </a:ln>
      </a:spPr>
      <a:bodyPr wrap="none" lIns="228600" tIns="228600" rIns="228600" bIns="228600" rtlCol="0" anchor="ctr">
        <a:noAutofit/>
      </a:bodyPr>
      <a:lstStyle>
        <a:defPPr algn="ctr">
          <a:defRPr sz="1400" dirty="0" smtClean="0">
            <a:solidFill>
              <a:schemeClr val="bg1"/>
            </a:solidFill>
            <a:latin typeface="Franklin Gothic Demi Cond" panose="020B07060304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600" dirty="0" smtClean="0">
            <a:solidFill>
              <a:schemeClr val="accent1"/>
            </a:solidFill>
            <a:latin typeface="Arial"/>
            <a:cs typeface="Arial"/>
          </a:defRPr>
        </a:defPPr>
      </a:lstStyle>
    </a:txDef>
  </a:objectDefaults>
  <a:extraClrSchemeLst/>
</a:theme>
</file>

<file path=ppt/theme/theme2.xml><?xml version="1.0" encoding="utf-8"?>
<a:theme xmlns:a="http://schemas.openxmlformats.org/drawingml/2006/main" name="16-AE-2757 Energy Sciences_Template">
  <a:themeElements>
    <a:clrScheme name="Energy Sciences Area">
      <a:dk1>
        <a:srgbClr val="2D2D2A"/>
      </a:dk1>
      <a:lt1>
        <a:sysClr val="window" lastClr="FFFFFF"/>
      </a:lt1>
      <a:dk2>
        <a:srgbClr val="696969"/>
      </a:dk2>
      <a:lt2>
        <a:srgbClr val="D1D1D1"/>
      </a:lt2>
      <a:accent1>
        <a:srgbClr val="E4AA17"/>
      </a:accent1>
      <a:accent2>
        <a:srgbClr val="67963A"/>
      </a:accent2>
      <a:accent3>
        <a:srgbClr val="168FB9"/>
      </a:accent3>
      <a:accent4>
        <a:srgbClr val="085156"/>
      </a:accent4>
      <a:accent5>
        <a:srgbClr val="FF9E29"/>
      </a:accent5>
      <a:accent6>
        <a:srgbClr val="4C7328"/>
      </a:accent6>
      <a:hlink>
        <a:srgbClr val="00395A"/>
      </a:hlink>
      <a:folHlink>
        <a:srgbClr val="663399"/>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pattFill prst="dkUpDiag">
          <a:fgClr>
            <a:schemeClr val="bg2">
              <a:lumMod val="50000"/>
            </a:schemeClr>
          </a:fgClr>
          <a:bgClr>
            <a:schemeClr val="bg2">
              <a:lumMod val="65000"/>
            </a:schemeClr>
          </a:bgClr>
        </a:pattFill>
        <a:ln>
          <a:noFill/>
        </a:ln>
      </a:spPr>
      <a:bodyPr wrap="none" lIns="228600" tIns="228600" rIns="228600" bIns="228600" rtlCol="0" anchor="ctr">
        <a:noAutofit/>
      </a:bodyPr>
      <a:lstStyle>
        <a:defPPr algn="ctr">
          <a:defRPr sz="1400" dirty="0" smtClean="0">
            <a:solidFill>
              <a:schemeClr val="bg1"/>
            </a:solidFill>
            <a:latin typeface="Franklin Gothic Demi Cond" panose="020B07060304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smtClean="0">
            <a:solidFill>
              <a:schemeClr val="tx2"/>
            </a:solidFill>
            <a:latin typeface="Myriad Pro"/>
            <a:cs typeface="Myriad Pro"/>
          </a:defRPr>
        </a:defPPr>
      </a:lstStyle>
    </a:txDef>
  </a:objectDefaults>
  <a:extraClrSchemeLst/>
</a:theme>
</file>

<file path=ppt/theme/theme3.xml><?xml version="1.0" encoding="utf-8"?>
<a:theme xmlns:a="http://schemas.openxmlformats.org/drawingml/2006/main" name="Berkeley Lab Slide Deck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a:defRPr dirty="0" smtClean="0">
            <a:solidFill>
              <a:srgbClr val="1F497D"/>
            </a:solidFill>
            <a:latin typeface="Avenir Next Condensed Demi Bold"/>
            <a:cs typeface="Avenir Next Condensed Demi Bold"/>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Sophisticated Business">
      <a:dk1>
        <a:sysClr val="windowText" lastClr="000000"/>
      </a:dk1>
      <a:lt1>
        <a:sysClr val="window" lastClr="FFFFFF"/>
      </a:lt1>
      <a:dk2>
        <a:srgbClr val="897C57"/>
      </a:dk2>
      <a:lt2>
        <a:srgbClr val="FFFFFF"/>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Sophisticated Business">
      <a:dk1>
        <a:sysClr val="windowText" lastClr="000000"/>
      </a:dk1>
      <a:lt1>
        <a:sysClr val="window" lastClr="FFFFFF"/>
      </a:lt1>
      <a:dk2>
        <a:srgbClr val="897C57"/>
      </a:dk2>
      <a:lt2>
        <a:srgbClr val="FFFFFF"/>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35655</TotalTime>
  <Words>3158</Words>
  <Application>Microsoft Macintosh PowerPoint</Application>
  <PresentationFormat>On-screen Show (4:3)</PresentationFormat>
  <Paragraphs>481</Paragraphs>
  <Slides>41</Slides>
  <Notes>30</Notes>
  <HiddenSlides>13</HiddenSlides>
  <MMClips>0</MMClips>
  <ScaleCrop>false</ScaleCrop>
  <HeadingPairs>
    <vt:vector size="8" baseType="variant">
      <vt:variant>
        <vt:lpstr>Fonts Used</vt:lpstr>
      </vt:variant>
      <vt:variant>
        <vt:i4>23</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68" baseType="lpstr">
      <vt:lpstr>MS PGothic</vt:lpstr>
      <vt:lpstr>MS PGothic</vt:lpstr>
      <vt:lpstr>ヒラギノ角ゴ ProN W3</vt:lpstr>
      <vt:lpstr>Arial</vt:lpstr>
      <vt:lpstr>Arial Bold</vt:lpstr>
      <vt:lpstr>Avenir Medium</vt:lpstr>
      <vt:lpstr>Avenir Next</vt:lpstr>
      <vt:lpstr>Avenir Next Condensed Demi Bold</vt:lpstr>
      <vt:lpstr>Avenir Next Condensed Medium</vt:lpstr>
      <vt:lpstr>Avenir Next Condensed Regular</vt:lpstr>
      <vt:lpstr>Avenir Next Medium</vt:lpstr>
      <vt:lpstr>Calibri</vt:lpstr>
      <vt:lpstr>Fira Sans</vt:lpstr>
      <vt:lpstr>Franklin Gothic Book</vt:lpstr>
      <vt:lpstr>Franklin Gothic Demi Cond</vt:lpstr>
      <vt:lpstr>Franklin Gothic Medium</vt:lpstr>
      <vt:lpstr>Gill Sans</vt:lpstr>
      <vt:lpstr>Helvetica</vt:lpstr>
      <vt:lpstr>Helvetica Light</vt:lpstr>
      <vt:lpstr>Lucida Grande</vt:lpstr>
      <vt:lpstr>Myriad Pro</vt:lpstr>
      <vt:lpstr>Trebuchet MS</vt:lpstr>
      <vt:lpstr>Wingdings</vt:lpstr>
      <vt:lpstr>1_Molecular Foundry 1</vt:lpstr>
      <vt:lpstr>16-AE-2757 Energy Sciences_Template</vt:lpstr>
      <vt:lpstr>Berkeley Lab Slide Deck Template</vt:lpstr>
      <vt:lpstr>CS ChemDraw Drawing</vt:lpstr>
      <vt:lpstr>User Facilities at Berkeley Lab</vt:lpstr>
      <vt:lpstr>National Laboratory Mission &amp; Context</vt:lpstr>
      <vt:lpstr>The DOE National Laboratories</vt:lpstr>
      <vt:lpstr>PowerPoint Presentation</vt:lpstr>
      <vt:lpstr>Berkeley Lab’s User Facilities</vt:lpstr>
      <vt:lpstr>Advanced Light Source</vt:lpstr>
      <vt:lpstr>The ALS: World Leading Soft X-Ray Facility for Scientific Discovery </vt:lpstr>
      <vt:lpstr>ALS Science &amp; Example Capabilities</vt:lpstr>
      <vt:lpstr>ALS Scale and Scope</vt:lpstr>
      <vt:lpstr>Berkeley Lab’s User Facilities</vt:lpstr>
      <vt:lpstr>PowerPoint Presentation</vt:lpstr>
      <vt:lpstr>PowerPoint Presentation</vt:lpstr>
      <vt:lpstr>PowerPoint Presentation</vt:lpstr>
      <vt:lpstr>Foundry Staff and Expertise</vt:lpstr>
      <vt:lpstr>50/50 Model at the Molecular Foundry</vt:lpstr>
      <vt:lpstr>“What most impressed you [users] about the Foundry?”</vt:lpstr>
      <vt:lpstr>User and Staff High Impact Science</vt:lpstr>
      <vt:lpstr>Unique Capabilities</vt:lpstr>
      <vt:lpstr>Excellent Productivity, with Publications Driven by Users and Collaborations</vt:lpstr>
      <vt:lpstr>Foundry: Serving More Users Than Ever Before</vt:lpstr>
      <vt:lpstr>Diverse and Distinguished User Community</vt:lpstr>
      <vt:lpstr>Geographically diverse proposal submissions</vt:lpstr>
      <vt:lpstr>Geographically diverse proposal submissions</vt:lpstr>
      <vt:lpstr>User Program Overview</vt:lpstr>
      <vt:lpstr>What makes a good proposal?</vt:lpstr>
      <vt:lpstr>User projects vary widely in scope and duration</vt:lpstr>
      <vt:lpstr>Ongoing Issues</vt:lpstr>
      <vt:lpstr>PowerPoint Presentation</vt:lpstr>
      <vt:lpstr>DOE Light Source User Facilities</vt:lpstr>
      <vt:lpstr>University–National Labs–Industry Nexus</vt:lpstr>
      <vt:lpstr>Berkeley Lab: Open, Integrated, Sharing</vt:lpstr>
      <vt:lpstr>Geographic Distribution of ALS Users in the U.S.</vt:lpstr>
      <vt:lpstr>ALS Data Management Policy</vt:lpstr>
      <vt:lpstr>Collaborations that Bring New Capabilities</vt:lpstr>
      <vt:lpstr>Process for peer-review of user proposals</vt:lpstr>
      <vt:lpstr>Local partnerships - Haimei</vt:lpstr>
      <vt:lpstr>Majority of proposals are multi-facility</vt:lpstr>
      <vt:lpstr>Impact</vt:lpstr>
      <vt:lpstr>Theme Capabilities Development Program</vt:lpstr>
      <vt:lpstr>New TCDP Investments</vt:lpstr>
      <vt:lpstr>Berkeley Lab User Facilities Enabling breakthroughs across the sciences</vt:lpstr>
    </vt:vector>
  </TitlesOfParts>
  <Manager/>
  <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Cyclotronroad new template</dc:subject>
  <dc:creator>ZRostomian, PA Creative, Berkeley Lab</dc:creator>
  <cp:keywords/>
  <dc:description/>
  <cp:lastModifiedBy>Divya Abhat</cp:lastModifiedBy>
  <cp:revision>1262</cp:revision>
  <cp:lastPrinted>2016-02-10T16:57:45Z</cp:lastPrinted>
  <dcterms:created xsi:type="dcterms:W3CDTF">2014-02-06T21:29:49Z</dcterms:created>
  <dcterms:modified xsi:type="dcterms:W3CDTF">2018-04-25T15:57:54Z</dcterms:modified>
  <cp:category/>
</cp:coreProperties>
</file>